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64" r:id="rId5"/>
    <p:sldId id="271" r:id="rId6"/>
    <p:sldId id="261" r:id="rId7"/>
    <p:sldId id="260" r:id="rId8"/>
    <p:sldId id="262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BD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399" autoAdjust="0"/>
  </p:normalViewPr>
  <p:slideViewPr>
    <p:cSldViewPr showGuides="1">
      <p:cViewPr varScale="1">
        <p:scale>
          <a:sx n="72" d="100"/>
          <a:sy n="72" d="100"/>
        </p:scale>
        <p:origin x="176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6" d="100"/>
        <a:sy n="9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7F32F3-F2D0-4BFD-8D9F-89F7E27C1F41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625E4-859A-4954-BB69-38E004EBB0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690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DCEFC78C-0AEF-4CD8-8ABE-A063E97FCAD3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01764DB3-AC83-4345-BE3E-CED16BABAC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786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[CLICK] to bring in 3 nutrients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64DB3-AC83-4345-BE3E-CED16BABAC1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357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Measured in CBOD (Carbonaceous BOD) typical values are 25 mg/L (</a:t>
            </a:r>
            <a:r>
              <a:rPr lang="en-US" sz="1200" dirty="0" err="1" smtClean="0">
                <a:solidFill>
                  <a:srgbClr val="FFFF00"/>
                </a:solidFill>
              </a:rPr>
              <a:t>CalMoAvg</a:t>
            </a:r>
            <a:r>
              <a:rPr lang="en-US" sz="1200" dirty="0" smtClean="0">
                <a:solidFill>
                  <a:srgbClr val="FFFF00"/>
                </a:solidFill>
              </a:rPr>
              <a:t>) and 40 mg/L (</a:t>
            </a:r>
            <a:r>
              <a:rPr lang="en-US" sz="1200" dirty="0" err="1" smtClean="0">
                <a:solidFill>
                  <a:srgbClr val="FFFF00"/>
                </a:solidFill>
              </a:rPr>
              <a:t>MaxCalWk</a:t>
            </a:r>
            <a:r>
              <a:rPr lang="en-US" sz="1200" dirty="0" smtClean="0">
                <a:solidFill>
                  <a:srgbClr val="FFFF00"/>
                </a:solidFill>
              </a:rPr>
              <a:t>) although some facilities may be more stringent.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64DB3-AC83-4345-BE3E-CED16BABAC1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827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Phosphorus limits of 1 mg/L or less common, mass limits based on numerous factors (stream location, basin, upgrades)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64DB3-AC83-4345-BE3E-CED16BABAC1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60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Limits for ammonia nitrogen, total nitrogen or nitrate nitrogen –vary by permit (basin, WQ, discharge, flow, etc.) no real baseline that I know of at least ..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64DB3-AC83-4345-BE3E-CED16BABAC1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18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ibran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  <a:ln>
            <a:noFill/>
          </a:ln>
        </p:spPr>
      </p:pic>
      <p:sp>
        <p:nvSpPr>
          <p:cNvPr id="8" name="Rectangle 7"/>
          <p:cNvSpPr/>
          <p:nvPr userDrawn="1"/>
        </p:nvSpPr>
        <p:spPr>
          <a:xfrm>
            <a:off x="900546" y="1295400"/>
            <a:ext cx="7315200" cy="4572000"/>
          </a:xfrm>
          <a:prstGeom prst="rect">
            <a:avLst/>
          </a:prstGeom>
          <a:solidFill>
            <a:srgbClr val="C4BD97"/>
          </a:solidFill>
          <a:ln w="38100">
            <a:solidFill>
              <a:schemeClr val="accent2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B78F-8A04-4D40-B25F-E1FC18EE71D6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11CC-B4B3-42E7-8AF7-F7A6B87F2B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B78F-8A04-4D40-B25F-E1FC18EE71D6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11CC-B4B3-42E7-8AF7-F7A6B87F2B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B78F-8A04-4D40-B25F-E1FC18EE71D6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11CC-B4B3-42E7-8AF7-F7A6B87F2B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5221"/>
            <a:ext cx="2133600" cy="365125"/>
          </a:xfrm>
        </p:spPr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fld id="{E151B78F-8A04-4D40-B25F-E1FC18EE71D6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5221"/>
            <a:ext cx="2895600" cy="365125"/>
          </a:xfrm>
        </p:spPr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55221"/>
            <a:ext cx="2133600" cy="365125"/>
          </a:xfrm>
        </p:spPr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fld id="{BDF711CC-B4B3-42E7-8AF7-F7A6B87F2B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B78F-8A04-4D40-B25F-E1FC18EE71D6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11CC-B4B3-42E7-8AF7-F7A6B87F2B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B78F-8A04-4D40-B25F-E1FC18EE71D6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11CC-B4B3-42E7-8AF7-F7A6B87F2B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B78F-8A04-4D40-B25F-E1FC18EE71D6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11CC-B4B3-42E7-8AF7-F7A6B87F2B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B78F-8A04-4D40-B25F-E1FC18EE71D6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11CC-B4B3-42E7-8AF7-F7A6B87F2B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B78F-8A04-4D40-B25F-E1FC18EE71D6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11CC-B4B3-42E7-8AF7-F7A6B87F2B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B78F-8A04-4D40-B25F-E1FC18EE71D6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11CC-B4B3-42E7-8AF7-F7A6B87F2B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B78F-8A04-4D40-B25F-E1FC18EE71D6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11CC-B4B3-42E7-8AF7-F7A6B87F2B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ibrant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0" y="228600"/>
            <a:ext cx="9144000" cy="6400800"/>
          </a:xfrm>
          <a:prstGeom prst="rect">
            <a:avLst/>
          </a:prstGeom>
          <a:solidFill>
            <a:srgbClr val="C4BD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238991"/>
            <a:ext cx="9144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0" y="6629400"/>
            <a:ext cx="9144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52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ysClr val="windowText" lastClr="000000"/>
                </a:solidFill>
              </a:defRPr>
            </a:lvl1pPr>
          </a:lstStyle>
          <a:p>
            <a:fld id="{E151B78F-8A04-4D40-B25F-E1FC18EE71D6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522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ysClr val="windowText" lastClr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52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</a:defRPr>
            </a:lvl1pPr>
          </a:lstStyle>
          <a:p>
            <a:fld id="{BDF711CC-B4B3-42E7-8AF7-F7A6B87F2B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Biological Nutrient Removal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Kay </a:t>
            </a:r>
            <a:r>
              <a:rPr lang="en-US" dirty="0" smtClean="0"/>
              <a:t>Curtin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Influent nutrient ratios for optimum phosphorus removal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628900" y="2628900"/>
            <a:ext cx="3886200" cy="1600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BOD: P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20:1 to 100:1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Adjustment processes not simple nor easy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66800" y="2474893"/>
            <a:ext cx="2438400" cy="95410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54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Nitrification/</a:t>
            </a:r>
          </a:p>
          <a:p>
            <a:r>
              <a:rPr lang="en-US" sz="2800" dirty="0" err="1" smtClean="0"/>
              <a:t>denitrification</a:t>
            </a:r>
            <a:endParaRPr lang="en-US" sz="28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4572000" y="1718604"/>
            <a:ext cx="3962400" cy="3894460"/>
            <a:chOff x="4572000" y="1718604"/>
            <a:chExt cx="3962400" cy="3894460"/>
          </a:xfrm>
        </p:grpSpPr>
        <p:grpSp>
          <p:nvGrpSpPr>
            <p:cNvPr id="14" name="Group 13"/>
            <p:cNvGrpSpPr/>
            <p:nvPr/>
          </p:nvGrpSpPr>
          <p:grpSpPr>
            <a:xfrm>
              <a:off x="4572000" y="1718604"/>
              <a:ext cx="3962400" cy="3894460"/>
              <a:chOff x="4572000" y="1718604"/>
              <a:chExt cx="3962400" cy="3894460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4572000" y="2057400"/>
                <a:ext cx="3962400" cy="3247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/>
                  <a:t>Ammonia nitrogen </a:t>
                </a:r>
                <a:r>
                  <a:rPr lang="en-US" sz="2800" dirty="0" smtClean="0">
                    <a:sym typeface="Wingdings"/>
                  </a:rPr>
                  <a:t></a:t>
                </a:r>
                <a:endParaRPr lang="en-US" sz="2800" dirty="0" smtClean="0"/>
              </a:p>
              <a:p>
                <a:pPr algn="ctr">
                  <a:spcBef>
                    <a:spcPts val="3000"/>
                  </a:spcBef>
                </a:pPr>
                <a:r>
                  <a:rPr lang="en-US" sz="2800" dirty="0" smtClean="0"/>
                  <a:t>Nitrite nitrogen </a:t>
                </a:r>
                <a:r>
                  <a:rPr lang="en-US" sz="2800" dirty="0" smtClean="0">
                    <a:sym typeface="Wingdings"/>
                  </a:rPr>
                  <a:t></a:t>
                </a:r>
                <a:endParaRPr lang="en-US" sz="2800" dirty="0" smtClean="0"/>
              </a:p>
              <a:p>
                <a:pPr algn="ctr">
                  <a:spcBef>
                    <a:spcPts val="3000"/>
                  </a:spcBef>
                </a:pPr>
                <a:r>
                  <a:rPr lang="en-US" sz="2800" dirty="0" smtClean="0"/>
                  <a:t>Nitrate nitrogen </a:t>
                </a:r>
                <a:r>
                  <a:rPr lang="en-US" sz="2800" dirty="0" smtClean="0">
                    <a:sym typeface="Wingdings"/>
                  </a:rPr>
                  <a:t></a:t>
                </a:r>
              </a:p>
              <a:p>
                <a:pPr algn="ctr">
                  <a:spcBef>
                    <a:spcPts val="3000"/>
                  </a:spcBef>
                </a:pPr>
                <a:r>
                  <a:rPr lang="en-US" sz="2800" dirty="0" smtClean="0">
                    <a:sym typeface="Wingdings"/>
                  </a:rPr>
                  <a:t>Nitrogen gas</a:t>
                </a:r>
                <a:endParaRPr lang="en-US" sz="2800" dirty="0" smtClean="0"/>
              </a:p>
              <a:p>
                <a:endParaRPr lang="en-US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572000" y="1905000"/>
                <a:ext cx="3962400" cy="2286000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5562600" y="1718604"/>
                <a:ext cx="1676400" cy="369332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</a:rPr>
                  <a:t>NITRIFICATION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876800" y="3657600"/>
                <a:ext cx="3352800" cy="1752600"/>
              </a:xfrm>
              <a:prstGeom prst="rect">
                <a:avLst/>
              </a:prstGeom>
              <a:noFill/>
              <a:ln>
                <a:solidFill>
                  <a:schemeClr val="accent4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5590736" y="5243732"/>
                <a:ext cx="1904999" cy="369332"/>
              </a:xfrm>
              <a:prstGeom prst="rect">
                <a:avLst/>
              </a:prstGeom>
              <a:solidFill>
                <a:schemeClr val="accent4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</a:rPr>
                  <a:t>DENITRIFICATION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5943600" y="2556075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1"/>
                  </a:solidFill>
                </a:rPr>
                <a:t>(+ oxygen)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905500" y="4191000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1"/>
                  </a:solidFill>
                </a:rPr>
                <a:t>( –  oxygen)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Adjustment processes not simple nor easy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505199"/>
          </a:xfrm>
          <a:ln w="28575">
            <a:solidFill>
              <a:schemeClr val="accent5"/>
            </a:solidFill>
          </a:ln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Adjust conditions </a:t>
            </a:r>
            <a:r>
              <a:rPr lang="en-US" sz="3200" dirty="0" smtClean="0">
                <a:sym typeface="Wingdings"/>
              </a:rPr>
              <a:t></a:t>
            </a:r>
            <a:endParaRPr lang="en-US" sz="3200" dirty="0" smtClean="0"/>
          </a:p>
          <a:p>
            <a:pPr marL="0" indent="0" algn="ctr">
              <a:spcBef>
                <a:spcPts val="2400"/>
              </a:spcBef>
              <a:buNone/>
            </a:pPr>
            <a:r>
              <a:rPr lang="en-US" sz="3200" dirty="0" smtClean="0">
                <a:sym typeface="Wingdings"/>
              </a:rPr>
              <a:t>PAOs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en-US" sz="3200" dirty="0" smtClean="0">
                <a:sym typeface="Wingdings"/>
              </a:rPr>
              <a:t>PAOs take up more P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en-US" sz="3200" dirty="0" smtClean="0">
                <a:sym typeface="Wingdings"/>
              </a:rPr>
              <a:t>Wasting removes P 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019800" y="1425524"/>
            <a:ext cx="1219200" cy="3693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BIO-P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2882630"/>
            <a:ext cx="243840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Bio-P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Nutrients are essential to growth/life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Too many can be harmful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Adjusting conditions enables nutrient removal biologically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Adjustment processes not simple nor easy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Nutrients are essential to growth/life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Too many can be harmful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Adjusting conditions enables nutrient removal biologically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Adjustment processes not simple nor easy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C:\Users\Nancy Ellefson\AppData\Local\Microsoft\Windows\Temporary Internet Files\Content.IE5\2EDPJPP8\MP900447564[1].jpg"/>
          <p:cNvPicPr>
            <a:picLocks noChangeAspect="1" noChangeArrowheads="1"/>
          </p:cNvPicPr>
          <p:nvPr/>
        </p:nvPicPr>
        <p:blipFill>
          <a:blip r:embed="rId3" cstate="print"/>
          <a:srcRect t="15337" b="10537"/>
          <a:stretch>
            <a:fillRect/>
          </a:stretch>
        </p:blipFill>
        <p:spPr bwMode="auto">
          <a:xfrm>
            <a:off x="1676400" y="4191000"/>
            <a:ext cx="29718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Nutrients are essential to growth/life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Essential for – </a:t>
            </a:r>
            <a:br>
              <a:rPr lang="en-US" dirty="0" smtClean="0"/>
            </a:br>
            <a:r>
              <a:rPr lang="en-US" dirty="0" smtClean="0"/>
              <a:t>humans, plants, animals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>
          <a:xfrm>
            <a:off x="1219200" y="2590800"/>
            <a:ext cx="1981200" cy="530352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r>
              <a:rPr lang="en-US" dirty="0" smtClean="0"/>
              <a:t>Carbon</a:t>
            </a:r>
            <a:endParaRPr lang="en-US" dirty="0"/>
          </a:p>
        </p:txBody>
      </p:sp>
      <p:pic>
        <p:nvPicPr>
          <p:cNvPr id="1027" name="Picture 3" descr="C:\Users\Nancy Ellefson\AppData\Local\Microsoft\Windows\Temporary Internet Files\Content.IE5\IHBDDOQ5\MP900448418[1].jpg"/>
          <p:cNvPicPr>
            <a:picLocks noChangeAspect="1" noChangeArrowheads="1"/>
          </p:cNvPicPr>
          <p:nvPr/>
        </p:nvPicPr>
        <p:blipFill>
          <a:blip r:embed="rId4" cstate="print"/>
          <a:srcRect t="11864" b="38983"/>
          <a:stretch>
            <a:fillRect/>
          </a:stretch>
        </p:blipFill>
        <p:spPr bwMode="auto">
          <a:xfrm>
            <a:off x="5791200" y="1219201"/>
            <a:ext cx="2971800" cy="2191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Nancy Ellefson\AppData\Local\Microsoft\Windows\Temporary Internet Files\Content.IE5\38R02YM0\MP900321068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61916" y="3429000"/>
            <a:ext cx="2119884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C:\Users\Nancy Ellefson\AppData\Local\Microsoft\Windows\Temporary Internet Files\Content.IE5\38R02YM0\MP900443994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3429000"/>
            <a:ext cx="1975373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Content Placeholder 15"/>
          <p:cNvSpPr txBox="1">
            <a:spLocks/>
          </p:cNvSpPr>
          <p:nvPr/>
        </p:nvSpPr>
        <p:spPr>
          <a:xfrm>
            <a:off x="1219200" y="3810000"/>
            <a:ext cx="1981200" cy="533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Nitrogen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Content Placeholder 15"/>
          <p:cNvSpPr txBox="1">
            <a:spLocks/>
          </p:cNvSpPr>
          <p:nvPr/>
        </p:nvSpPr>
        <p:spPr>
          <a:xfrm>
            <a:off x="1219200" y="3198876"/>
            <a:ext cx="1981200" cy="533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Phosphorus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n-US" dirty="0" smtClean="0"/>
              <a:t>Too many can be harmful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 smtClean="0"/>
              <a:t>Eutrophication </a:t>
            </a:r>
            <a:br>
              <a:rPr lang="en-US" dirty="0" smtClean="0"/>
            </a:br>
            <a:r>
              <a:rPr lang="en-US" sz="2400" i="1" dirty="0" smtClean="0"/>
              <a:t>(premature aging) </a:t>
            </a:r>
            <a:r>
              <a:rPr lang="en-US" dirty="0" smtClean="0"/>
              <a:t>of lakes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Ammonia nitrogen toxic to aquatic life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Nitrates – blue-baby syndrome</a:t>
            </a:r>
          </a:p>
        </p:txBody>
      </p:sp>
      <p:pic>
        <p:nvPicPr>
          <p:cNvPr id="4" name="Picture 3" descr="Como-outfall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1600200"/>
            <a:ext cx="3364992" cy="4486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(C)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69884" cy="4525963"/>
          </a:xfrm>
        </p:spPr>
        <p:txBody>
          <a:bodyPr rIns="0"/>
          <a:lstStyle/>
          <a:p>
            <a:pPr>
              <a:spcBef>
                <a:spcPts val="1800"/>
              </a:spcBef>
            </a:pPr>
            <a:r>
              <a:rPr lang="en-US" dirty="0" smtClean="0"/>
              <a:t>Sources in wastewater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Sampling to find out carbon levels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Permit requirements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105400" y="533400"/>
            <a:ext cx="3200400" cy="18288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Anything organic – </a:t>
            </a:r>
          </a:p>
          <a:p>
            <a:pPr algn="ctr"/>
            <a:r>
              <a:rPr lang="en-US" sz="2400" dirty="0" smtClean="0"/>
              <a:t>human waste, food waste, plant material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5105400" y="2552700"/>
            <a:ext cx="3200400" cy="18288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spcAft>
                <a:spcPts val="600"/>
              </a:spcAft>
              <a:buClr>
                <a:schemeClr val="accent5"/>
              </a:buClr>
              <a:buFont typeface="Arial" pitchFamily="34" charset="0"/>
              <a:buChar char="•"/>
            </a:pPr>
            <a:r>
              <a:rPr lang="en-US" sz="2400" dirty="0" smtClean="0"/>
              <a:t>Biochemical Oxygen Demand (BOD) </a:t>
            </a:r>
          </a:p>
          <a:p>
            <a:pPr marL="168275" indent="-168275">
              <a:buClr>
                <a:schemeClr val="accent5"/>
              </a:buClr>
              <a:buFont typeface="Arial" pitchFamily="34" charset="0"/>
              <a:buChar char="•"/>
            </a:pPr>
            <a:r>
              <a:rPr lang="en-US" sz="2400" dirty="0" smtClean="0"/>
              <a:t>Volatile Solids Analysis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5105400" y="4572000"/>
            <a:ext cx="3200400" cy="18288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Measured in CBOD </a:t>
            </a:r>
            <a:r>
              <a:rPr lang="en-US" sz="2400" i="1" dirty="0" smtClean="0">
                <a:solidFill>
                  <a:schemeClr val="bg1"/>
                </a:solidFill>
              </a:rPr>
              <a:t>(Carbonaceous BOD) </a:t>
            </a:r>
            <a:r>
              <a:rPr lang="en-US" sz="2400" dirty="0" smtClean="0">
                <a:solidFill>
                  <a:schemeClr val="bg1"/>
                </a:solidFill>
              </a:rPr>
              <a:t>~25 mg/L (</a:t>
            </a:r>
            <a:r>
              <a:rPr lang="en-US" sz="2400" dirty="0" err="1" smtClean="0">
                <a:solidFill>
                  <a:schemeClr val="bg1"/>
                </a:solidFill>
              </a:rPr>
              <a:t>CalMoAvg</a:t>
            </a:r>
            <a:r>
              <a:rPr lang="en-US" sz="2400" dirty="0" smtClean="0">
                <a:solidFill>
                  <a:schemeClr val="bg1"/>
                </a:solidFill>
              </a:rPr>
              <a:t>) ~40 mg/L (</a:t>
            </a:r>
            <a:r>
              <a:rPr lang="en-US" sz="2400" dirty="0" err="1" smtClean="0">
                <a:solidFill>
                  <a:schemeClr val="bg1"/>
                </a:solidFill>
              </a:rPr>
              <a:t>MaxCalWk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Phosphorus (P)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47002" cy="4525963"/>
          </a:xfrm>
        </p:spPr>
        <p:txBody>
          <a:bodyPr rIns="0"/>
          <a:lstStyle/>
          <a:p>
            <a:pPr>
              <a:spcBef>
                <a:spcPts val="1800"/>
              </a:spcBef>
            </a:pPr>
            <a:r>
              <a:rPr lang="en-US" dirty="0" smtClean="0"/>
              <a:t>Sources in wastewater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Types in wastewater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Permit requirements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105400" y="533400"/>
            <a:ext cx="3200400" cy="18288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Human &amp; food waste, runoff, fertilizers, detergents, water softeners, phosphoric acid (metal plating and soda)</a:t>
            </a:r>
            <a:endParaRPr lang="en-US" sz="2200" dirty="0"/>
          </a:p>
        </p:txBody>
      </p:sp>
      <p:sp>
        <p:nvSpPr>
          <p:cNvPr id="9" name="Rectangle 8"/>
          <p:cNvSpPr/>
          <p:nvPr/>
        </p:nvSpPr>
        <p:spPr>
          <a:xfrm>
            <a:off x="5105400" y="2552700"/>
            <a:ext cx="3200400" cy="18288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(Types)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105400" y="4572000"/>
            <a:ext cx="3200400" cy="18288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Total phosphorus – </a:t>
            </a:r>
            <a:br>
              <a:rPr lang="en-US" sz="2400" dirty="0" smtClean="0"/>
            </a:br>
            <a:r>
              <a:rPr lang="en-US" sz="2400" dirty="0" smtClean="0"/>
              <a:t>~&lt; 1mg/L  and/or mass limits</a:t>
            </a:r>
            <a:endParaRPr lang="en-US" sz="24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077264" y="2499360"/>
          <a:ext cx="3352800" cy="18592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84400"/>
                <a:gridCol w="1168400"/>
              </a:tblGrid>
              <a:tr h="629920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Phosphate </a:t>
                      </a:r>
                      <a:br>
                        <a:rPr lang="en-US" sz="19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en-US" sz="19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</a:t>
                      </a:r>
                      <a:endParaRPr lang="en-US" sz="19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0960" marR="60960" marT="30480" marB="30480" anchor="b"/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Typical conc.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300" dirty="0" smtClean="0"/>
                        <a:t>(mg/L)</a:t>
                      </a:r>
                      <a:endParaRPr lang="en-US" sz="1600" b="0" dirty="0"/>
                    </a:p>
                  </a:txBody>
                  <a:tcPr marL="60960" marR="60960" marT="30480" marB="30480" anchor="b"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Orthophosphate, PO</a:t>
                      </a:r>
                      <a:r>
                        <a:rPr lang="en-US" sz="1600" baseline="-25000" dirty="0" smtClean="0"/>
                        <a:t>4</a:t>
                      </a:r>
                      <a:r>
                        <a:rPr lang="en-US" sz="1600" baseline="30000" dirty="0" smtClean="0"/>
                        <a:t>-3</a:t>
                      </a:r>
                      <a:r>
                        <a:rPr lang="en-US" sz="1600" dirty="0" smtClean="0"/>
                        <a:t>-P</a:t>
                      </a:r>
                      <a:endParaRPr lang="en-US" sz="16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3.0 – 4.0</a:t>
                      </a:r>
                      <a:endParaRPr lang="en-US" sz="1600" dirty="0"/>
                    </a:p>
                  </a:txBody>
                  <a:tcPr marL="60960" marR="60960" marT="30480" marB="30480"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Polyphosphates</a:t>
                      </a:r>
                      <a:endParaRPr lang="en-US" sz="16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2.0 – 3.0</a:t>
                      </a:r>
                      <a:endParaRPr lang="en-US" sz="1600" dirty="0"/>
                    </a:p>
                  </a:txBody>
                  <a:tcPr marL="60960" marR="60960" marT="30480" marB="30480"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Organic phosphates</a:t>
                      </a:r>
                      <a:endParaRPr lang="en-US" sz="16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0.7 – 1.0</a:t>
                      </a:r>
                      <a:endParaRPr lang="en-US" sz="1600" dirty="0"/>
                    </a:p>
                  </a:txBody>
                  <a:tcPr marL="60960" marR="60960" marT="30480" marB="30480"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Total as P</a:t>
                      </a:r>
                      <a:endParaRPr lang="en-US" sz="16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5.7 – 8.0</a:t>
                      </a:r>
                      <a:endParaRPr lang="en-US" sz="1600" dirty="0"/>
                    </a:p>
                  </a:txBody>
                  <a:tcPr marL="60960" marR="60960" marT="30480" marB="30480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858000" y="4287128"/>
            <a:ext cx="157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Source:  EPA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Nitrogen (N)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4224969" cy="4525963"/>
          </a:xfrm>
        </p:spPr>
        <p:txBody>
          <a:bodyPr rIns="0"/>
          <a:lstStyle/>
          <a:p>
            <a:pPr>
              <a:spcBef>
                <a:spcPts val="1800"/>
              </a:spcBef>
            </a:pPr>
            <a:r>
              <a:rPr lang="en-US" dirty="0" smtClean="0"/>
              <a:t>Sources in wastewater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Types in wastewater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Permit requirements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105400" y="533400"/>
            <a:ext cx="3200400" cy="1828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Anything organic – </a:t>
            </a:r>
            <a:br>
              <a:rPr lang="en-US" sz="2400" dirty="0" smtClean="0"/>
            </a:br>
            <a:r>
              <a:rPr lang="en-US" sz="2400" dirty="0" smtClean="0"/>
              <a:t>human waste, urea, fertilizers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5105400" y="2552700"/>
            <a:ext cx="3200400" cy="1828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Total </a:t>
            </a:r>
            <a:r>
              <a:rPr lang="en-US" sz="2400" dirty="0" err="1" smtClean="0"/>
              <a:t>Kjeldahl</a:t>
            </a:r>
            <a:r>
              <a:rPr lang="en-US" sz="2400" dirty="0" smtClean="0"/>
              <a:t> Nitrogen = ammonia nitrogen + organic nitrogen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5105400" y="4572000"/>
            <a:ext cx="3200400" cy="1828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Limits for ammonia nitrogen, total nitrogen or nitrate nitrogen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203325" indent="-1203325"/>
            <a:r>
              <a:rPr lang="en-US" dirty="0" smtClean="0"/>
              <a:t>Goal: Reduce nitrogen and phosphorus levels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4400" y="1600200"/>
            <a:ext cx="3200400" cy="18288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Ammonia nitrogen influent levels</a:t>
            </a:r>
          </a:p>
          <a:p>
            <a:pPr algn="ctr"/>
            <a:r>
              <a:rPr lang="en-US" sz="2400" dirty="0" smtClean="0"/>
              <a:t>15</a:t>
            </a:r>
            <a:r>
              <a:rPr lang="en-US" sz="2400" dirty="0" smtClean="0">
                <a:solidFill>
                  <a:schemeClr val="bg1"/>
                </a:solidFill>
              </a:rPr>
              <a:t> – </a:t>
            </a:r>
            <a:r>
              <a:rPr lang="en-US" sz="2400" dirty="0" smtClean="0"/>
              <a:t>27 mg/L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5029200" y="1600200"/>
            <a:ext cx="3200400" cy="18288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Phosphorus </a:t>
            </a:r>
            <a:br>
              <a:rPr lang="en-US" sz="2400" dirty="0" smtClean="0"/>
            </a:br>
            <a:r>
              <a:rPr lang="en-US" sz="2400" dirty="0" smtClean="0"/>
              <a:t>influent levels</a:t>
            </a:r>
          </a:p>
          <a:p>
            <a:pPr algn="ctr"/>
            <a:r>
              <a:rPr lang="en-US" sz="2400" dirty="0" smtClean="0"/>
              <a:t>5</a:t>
            </a:r>
            <a:r>
              <a:rPr lang="en-US" sz="2400" dirty="0" smtClean="0">
                <a:solidFill>
                  <a:schemeClr val="bg1"/>
                </a:solidFill>
              </a:rPr>
              <a:t> – </a:t>
            </a:r>
            <a:r>
              <a:rPr lang="en-US" sz="2400" dirty="0" smtClean="0"/>
              <a:t>9 mg/L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914400" y="4267200"/>
            <a:ext cx="3200400" cy="1828800"/>
          </a:xfrm>
          <a:prstGeom prst="rect">
            <a:avLst/>
          </a:prstGeom>
          <a:solidFill>
            <a:schemeClr val="accent4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Nitrogen 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permit limits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1.5 – 7 mg/L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29200" y="4267200"/>
            <a:ext cx="3200400" cy="1828800"/>
          </a:xfrm>
          <a:prstGeom prst="rect">
            <a:avLst/>
          </a:prstGeom>
          <a:solidFill>
            <a:schemeClr val="accent5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Phosphorus </a:t>
            </a:r>
            <a:br>
              <a:rPr lang="en-US" sz="2400" dirty="0" smtClean="0"/>
            </a:br>
            <a:r>
              <a:rPr lang="en-US" sz="2400" dirty="0" smtClean="0">
                <a:solidFill>
                  <a:schemeClr val="bg1"/>
                </a:solidFill>
              </a:rPr>
              <a:t>permit limits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1 mg/L</a:t>
            </a:r>
          </a:p>
          <a:p>
            <a:pPr algn="ctr"/>
            <a:endParaRPr lang="en-US" dirty="0" smtClean="0"/>
          </a:p>
        </p:txBody>
      </p:sp>
      <p:sp>
        <p:nvSpPr>
          <p:cNvPr id="8" name="Isosceles Triangle 7"/>
          <p:cNvSpPr/>
          <p:nvPr/>
        </p:nvSpPr>
        <p:spPr>
          <a:xfrm flipV="1">
            <a:off x="914400" y="3429000"/>
            <a:ext cx="3200400" cy="838200"/>
          </a:xfrm>
          <a:prstGeom prst="triangle">
            <a:avLst/>
          </a:prstGeom>
          <a:gradFill>
            <a:gsLst>
              <a:gs pos="0">
                <a:schemeClr val="accent4"/>
              </a:gs>
              <a:gs pos="100000">
                <a:schemeClr val="accent4">
                  <a:lumMod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 flipV="1">
            <a:off x="5029200" y="3429000"/>
            <a:ext cx="3200400" cy="838200"/>
          </a:xfrm>
          <a:prstGeom prst="triangle">
            <a:avLst/>
          </a:prstGeom>
          <a:gradFill>
            <a:gsLst>
              <a:gs pos="0">
                <a:schemeClr val="accent5"/>
              </a:gs>
              <a:gs pos="100000">
                <a:schemeClr val="accent5">
                  <a:lumMod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2544763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Needed for biological activity!</a:t>
            </a:r>
          </a:p>
          <a:p>
            <a:pPr algn="ctr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Nutrient removal 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85800" y="1524000"/>
          <a:ext cx="7848600" cy="3962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3086100"/>
                <a:gridCol w="3086100"/>
              </a:tblGrid>
              <a:tr h="5716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Chemical</a:t>
                      </a:r>
                      <a:endParaRPr lang="en-US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Biological </a:t>
                      </a:r>
                      <a:endParaRPr lang="en-US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13025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Description</a:t>
                      </a:r>
                      <a:endParaRPr 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Add ferric or aluminum compounds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Adjust conditions to promote</a:t>
                      </a:r>
                      <a:r>
                        <a:rPr lang="en-US" sz="2400" baseline="0" dirty="0" smtClean="0"/>
                        <a:t> removal</a:t>
                      </a:r>
                      <a:endParaRPr 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13025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Benefits</a:t>
                      </a:r>
                      <a:endParaRPr 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Easy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Cheap </a:t>
                      </a:r>
                      <a:endParaRPr 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3025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Challenges</a:t>
                      </a:r>
                      <a:endParaRPr 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Expensive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Lots of monitoring 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and adjusting</a:t>
                      </a:r>
                      <a:endParaRPr 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ological Nutrient Removal menu slide">
  <a:themeElements>
    <a:clrScheme name="Vibrant NE">
      <a:dk1>
        <a:sysClr val="windowText" lastClr="000000"/>
      </a:dk1>
      <a:lt1>
        <a:sysClr val="window" lastClr="FFFFFF"/>
      </a:lt1>
      <a:dk2>
        <a:srgbClr val="2E4670"/>
      </a:dk2>
      <a:lt2>
        <a:srgbClr val="F6F3EA"/>
      </a:lt2>
      <a:accent1>
        <a:srgbClr val="4674B0"/>
      </a:accent1>
      <a:accent2>
        <a:srgbClr val="6F3C4D"/>
      </a:accent2>
      <a:accent3>
        <a:srgbClr val="5D8141"/>
      </a:accent3>
      <a:accent4>
        <a:srgbClr val="9A59B7"/>
      </a:accent4>
      <a:accent5>
        <a:srgbClr val="5CC1A1"/>
      </a:accent5>
      <a:accent6>
        <a:srgbClr val="E2A25C"/>
      </a:accent6>
      <a:hlink>
        <a:srgbClr val="749FCC"/>
      </a:hlink>
      <a:folHlink>
        <a:srgbClr val="BE87C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Biological Nutrient Removal menu slide</Template>
  <TotalTime>1184</TotalTime>
  <Words>438</Words>
  <Application>Microsoft Office PowerPoint</Application>
  <PresentationFormat>On-screen Show (4:3)</PresentationFormat>
  <Paragraphs>107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Biological Nutrient Removal menu slide</vt:lpstr>
      <vt:lpstr> Biological Nutrient Removal Introduction </vt:lpstr>
      <vt:lpstr>Introduction</vt:lpstr>
      <vt:lpstr>Nutrients are essential to growth/life</vt:lpstr>
      <vt:lpstr>Too many can be harmful</vt:lpstr>
      <vt:lpstr>Carbon (C)</vt:lpstr>
      <vt:lpstr>Phosphorus (P)</vt:lpstr>
      <vt:lpstr>Nitrogen (N)</vt:lpstr>
      <vt:lpstr>Goal: Reduce nitrogen and phosphorus levels </vt:lpstr>
      <vt:lpstr>Nutrient removal </vt:lpstr>
      <vt:lpstr>Influent nutrient ratios for optimum phosphorus removal</vt:lpstr>
      <vt:lpstr>Adjustment processes not simple nor easy</vt:lpstr>
      <vt:lpstr>Adjustment processes not simple nor easy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 Biological Nutrient Removal?</dc:title>
  <dc:creator>Nancy Ellefson</dc:creator>
  <cp:lastModifiedBy>Mark</cp:lastModifiedBy>
  <cp:revision>53</cp:revision>
  <dcterms:created xsi:type="dcterms:W3CDTF">2010-05-26T19:47:40Z</dcterms:created>
  <dcterms:modified xsi:type="dcterms:W3CDTF">2017-10-31T19:41:30Z</dcterms:modified>
</cp:coreProperties>
</file>