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64" r:id="rId2"/>
    <p:sldId id="267" r:id="rId3"/>
    <p:sldId id="265" r:id="rId4"/>
    <p:sldId id="268" r:id="rId5"/>
    <p:sldId id="269" r:id="rId6"/>
    <p:sldId id="262" r:id="rId7"/>
    <p:sldId id="270" r:id="rId8"/>
    <p:sldId id="271" r:id="rId9"/>
    <p:sldId id="272" r:id="rId10"/>
    <p:sldId id="256" r:id="rId11"/>
    <p:sldId id="257" r:id="rId12"/>
    <p:sldId id="273" r:id="rId13"/>
    <p:sldId id="261" r:id="rId14"/>
    <p:sldId id="258" r:id="rId15"/>
    <p:sldId id="259" r:id="rId16"/>
    <p:sldId id="260" r:id="rId17"/>
    <p:sldId id="274" r:id="rId18"/>
    <p:sldId id="277" r:id="rId19"/>
    <p:sldId id="276" r:id="rId20"/>
    <p:sldId id="266"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82120" autoAdjust="0"/>
  </p:normalViewPr>
  <p:slideViewPr>
    <p:cSldViewPr showGuides="1">
      <p:cViewPr varScale="1">
        <p:scale>
          <a:sx n="71" d="100"/>
          <a:sy n="71" d="100"/>
        </p:scale>
        <p:origin x="62" y="58"/>
      </p:cViewPr>
      <p:guideLst>
        <p:guide orient="horz" pos="1536"/>
        <p:guide pos="2880"/>
      </p:guideLst>
    </p:cSldViewPr>
  </p:slideViewPr>
  <p:outlineViewPr>
    <p:cViewPr>
      <p:scale>
        <a:sx n="33" d="100"/>
        <a:sy n="33" d="100"/>
      </p:scale>
      <p:origin x="0" y="4920"/>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FF793A1-6FB7-4981-95E7-308822D1FCD9}" type="datetimeFigureOut">
              <a:rPr lang="en-US" smtClean="0"/>
              <a:pPr/>
              <a:t>10/31/2017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E4CE69B-DCB4-418E-8DC3-E696B666F02F}" type="slidenum">
              <a:rPr lang="en-US" smtClean="0"/>
              <a:pPr/>
              <a:t>‹#›</a:t>
            </a:fld>
            <a:endParaRPr lang="en-US" dirty="0"/>
          </a:p>
        </p:txBody>
      </p:sp>
    </p:spTree>
    <p:extLst>
      <p:ext uri="{BB962C8B-B14F-4D97-AF65-F5344CB8AC3E}">
        <p14:creationId xmlns:p14="http://schemas.microsoft.com/office/powerpoint/2010/main" val="3342138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1" kern="1200" baseline="0" dirty="0" smtClean="0">
                <a:solidFill>
                  <a:schemeClr val="tx1"/>
                </a:solidFill>
                <a:latin typeface="+mn-lt"/>
                <a:ea typeface="+mn-ea"/>
                <a:cs typeface="+mn-cs"/>
              </a:rPr>
              <a:t>Raw domestic wastewater contains around 40 mg/l of total nitrogen. This is typically measured as Total Kjeldahl nitrogen (TKN) as approximately 60% of the influent total nitrogen is ammonia and the remaining 40% is organic nitrogen. </a:t>
            </a:r>
          </a:p>
          <a:p>
            <a:pPr rtl="0"/>
            <a:endParaRPr lang="en-US" sz="1200" b="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3</a:t>
            </a:fld>
            <a:endParaRPr lang="en-US" dirty="0"/>
          </a:p>
        </p:txBody>
      </p:sp>
    </p:spTree>
    <p:extLst>
      <p:ext uri="{BB962C8B-B14F-4D97-AF65-F5344CB8AC3E}">
        <p14:creationId xmlns:p14="http://schemas.microsoft.com/office/powerpoint/2010/main" val="150624139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Denitrification is the changing of nitrate to nitrogen gas.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baseline="0" dirty="0" smtClean="0">
                <a:solidFill>
                  <a:schemeClr val="tx1"/>
                </a:solidFill>
                <a:latin typeface="+mn-lt"/>
                <a:ea typeface="+mn-ea"/>
                <a:cs typeface="+mn-cs"/>
              </a:rPr>
              <a:t>This is an anoxic process that must have dissolved oxygen levels less than 0.1 mg/l. denitrifying bacteria are facultative and prefer to use oxygen to metabolize CBOD. Any oxygen in the zone will be used before the bacteria start to reduce the nitrate.</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Denitrification There must be sufficient readily degradable CBOD in a well mixed anoxic zone. Denitrification consumes 2.86 mg CBOD per mg of nitrate denitrified because of efficiencies actual amount of CBOD required is closer to 4 mg. Carbon augmentation may be necessary with low CBOD to nitrogen ratios and in nearly all separate stage denitrification. </a:t>
            </a: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12</a:t>
            </a:fld>
            <a:endParaRPr lang="en-US" dirty="0"/>
          </a:p>
        </p:txBody>
      </p:sp>
    </p:spTree>
    <p:extLst>
      <p:ext uri="{BB962C8B-B14F-4D97-AF65-F5344CB8AC3E}">
        <p14:creationId xmlns:p14="http://schemas.microsoft.com/office/powerpoint/2010/main" val="28212208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endParaRPr lang="en-US" sz="1200" kern="1200" baseline="0" dirty="0" smtClean="0">
              <a:solidFill>
                <a:schemeClr val="tx1"/>
              </a:solidFill>
              <a:latin typeface="+mn-lt"/>
              <a:ea typeface="+mn-ea"/>
              <a:cs typeface="+mn-cs"/>
            </a:endParaRPr>
          </a:p>
          <a:p>
            <a:pPr rtl="0"/>
            <a:r>
              <a:rPr lang="en-US" sz="1200" b="1" kern="1200" baseline="0" dirty="0" smtClean="0">
                <a:solidFill>
                  <a:schemeClr val="tx1"/>
                </a:solidFill>
                <a:latin typeface="+mn-lt"/>
                <a:ea typeface="+mn-ea"/>
                <a:cs typeface="+mn-cs"/>
              </a:rPr>
              <a:t>Benefits to combined nitrification and denitrification</a:t>
            </a:r>
          </a:p>
          <a:p>
            <a:pPr rtl="0"/>
            <a:r>
              <a:rPr lang="en-US" sz="1200" kern="1200" baseline="0" dirty="0" smtClean="0">
                <a:solidFill>
                  <a:schemeClr val="tx1"/>
                </a:solidFill>
                <a:latin typeface="+mn-lt"/>
                <a:ea typeface="+mn-ea"/>
                <a:cs typeface="+mn-cs"/>
              </a:rPr>
              <a:t>Denitrification will reduce 2.86 mg of the CBOD per mg of nitrate without the expense of adding air.</a:t>
            </a:r>
          </a:p>
          <a:p>
            <a:pPr rtl="0"/>
            <a:r>
              <a:rPr lang="en-US" sz="1200" kern="1200" baseline="0" dirty="0" smtClean="0">
                <a:solidFill>
                  <a:schemeClr val="tx1"/>
                </a:solidFill>
                <a:latin typeface="+mn-lt"/>
                <a:ea typeface="+mn-ea"/>
                <a:cs typeface="+mn-cs"/>
              </a:rPr>
              <a:t>Reduce the alkalinity demand by producing 3.57 mg of alkalinity per mg of nitrate denitrified.</a:t>
            </a: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13</a:t>
            </a:fld>
            <a:endParaRPr lang="en-US" dirty="0"/>
          </a:p>
        </p:txBody>
      </p:sp>
    </p:spTree>
    <p:extLst>
      <p:ext uri="{BB962C8B-B14F-4D97-AF65-F5344CB8AC3E}">
        <p14:creationId xmlns:p14="http://schemas.microsoft.com/office/powerpoint/2010/main" val="38058829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Wuhrmann Process is a single sludge nitrification system followed by an anoxic zone for denitrification. This system is limited by the lack of a carbon source in the anoxic zone also requires more alkalinity to maintain a steady pH in the aeration tank. Nitrogen gas in the clarifier inhibits settling.</a:t>
            </a:r>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14</a:t>
            </a:fld>
            <a:endParaRPr lang="en-US" dirty="0"/>
          </a:p>
        </p:txBody>
      </p:sp>
    </p:spTree>
    <p:extLst>
      <p:ext uri="{BB962C8B-B14F-4D97-AF65-F5344CB8AC3E}">
        <p14:creationId xmlns:p14="http://schemas.microsoft.com/office/powerpoint/2010/main" val="25825947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Ludzack-Ettinger process places the anoxic zone upstream of the nitrification reactor to take advantage of the carbon source in the influent. Nitrates are introduced to the anoxic tank through the RAS. This system reduces the alkalinity demand and reduces CBOD without the expense of adding air in the anoxic zone. The system is limited by the amount of nitrate returned in the RAS.</a:t>
            </a:r>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15</a:t>
            </a:fld>
            <a:endParaRPr lang="en-US" dirty="0"/>
          </a:p>
        </p:txBody>
      </p:sp>
    </p:spTree>
    <p:extLst>
      <p:ext uri="{BB962C8B-B14F-4D97-AF65-F5344CB8AC3E}">
        <p14:creationId xmlns:p14="http://schemas.microsoft.com/office/powerpoint/2010/main" val="156195331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A Modified Ludzack-Ettinger process adds a mixed liquor recycle from the end of the aeration tank to the beginning of the anoxic tank. This returns more nitrates to the anoxic zone increasing the nitrogen that is removed. High recycle rates can introduced dissolved oxygen in the anoxic zone and dilute the substrate thereby reducing the performance.</a:t>
            </a:r>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16</a:t>
            </a:fld>
            <a:endParaRPr lang="en-US" dirty="0"/>
          </a:p>
        </p:txBody>
      </p:sp>
    </p:spTree>
    <p:extLst>
      <p:ext uri="{BB962C8B-B14F-4D97-AF65-F5344CB8AC3E}">
        <p14:creationId xmlns:p14="http://schemas.microsoft.com/office/powerpoint/2010/main" val="8084364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Basically, using the principles of the modified </a:t>
            </a:r>
            <a:r>
              <a:rPr lang="en-US" dirty="0" err="1" smtClean="0"/>
              <a:t>Ludzack-Ettinger</a:t>
            </a:r>
            <a:r>
              <a:rPr lang="en-US" dirty="0" smtClean="0"/>
              <a:t> process for the first two stages and the </a:t>
            </a:r>
            <a:r>
              <a:rPr lang="en-US" dirty="0" err="1" smtClean="0"/>
              <a:t>Wuhrmann</a:t>
            </a:r>
            <a:r>
              <a:rPr lang="en-US" dirty="0" smtClean="0"/>
              <a:t> process for the final two stages to achieve a high level of total nitrogen removal.</a:t>
            </a:r>
            <a:endParaRPr lang="en-US" dirty="0"/>
          </a:p>
        </p:txBody>
      </p:sp>
      <p:sp>
        <p:nvSpPr>
          <p:cNvPr id="4" name="Slide Number Placeholder 3"/>
          <p:cNvSpPr>
            <a:spLocks noGrp="1"/>
          </p:cNvSpPr>
          <p:nvPr>
            <p:ph type="sldNum" sz="quarter" idx="10"/>
          </p:nvPr>
        </p:nvSpPr>
        <p:spPr/>
        <p:txBody>
          <a:bodyPr/>
          <a:lstStyle/>
          <a:p>
            <a:fld id="{9A451C07-EEC5-40EA-904A-C2DC42E6636B}" type="slidenum">
              <a:rPr lang="en-US" smtClean="0"/>
              <a:pPr/>
              <a:t>17</a:t>
            </a:fld>
            <a:endParaRPr lang="en-US"/>
          </a:p>
        </p:txBody>
      </p:sp>
    </p:spTree>
    <p:extLst>
      <p:ext uri="{BB962C8B-B14F-4D97-AF65-F5344CB8AC3E}">
        <p14:creationId xmlns:p14="http://schemas.microsoft.com/office/powerpoint/2010/main" val="16693194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dirty="0" smtClean="0">
                <a:solidFill>
                  <a:schemeClr val="tx1"/>
                </a:solidFill>
                <a:latin typeface="+mn-lt"/>
                <a:ea typeface="+mn-ea"/>
                <a:cs typeface="+mn-cs"/>
              </a:rPr>
              <a:t>Oxidation ditches can perform biological nitrogen removal by creating an anoxic zone in parts of the ditch. This configuration is like </a:t>
            </a:r>
            <a:r>
              <a:rPr lang="en-US" sz="1200" kern="1200" dirty="0" err="1" smtClean="0">
                <a:solidFill>
                  <a:schemeClr val="tx1"/>
                </a:solidFill>
                <a:latin typeface="+mn-lt"/>
                <a:ea typeface="+mn-ea"/>
                <a:cs typeface="+mn-cs"/>
              </a:rPr>
              <a:t>Wuhrmann</a:t>
            </a:r>
            <a:r>
              <a:rPr lang="en-US" sz="1200" kern="1200" dirty="0" smtClean="0">
                <a:solidFill>
                  <a:schemeClr val="tx1"/>
                </a:solidFill>
                <a:latin typeface="+mn-lt"/>
                <a:ea typeface="+mn-ea"/>
                <a:cs typeface="+mn-cs"/>
              </a:rPr>
              <a:t> process. By changing the location of the aerators and mixers the oxidation ditch can operate like the </a:t>
            </a:r>
            <a:r>
              <a:rPr lang="en-US" sz="1200" kern="1200" dirty="0" err="1" smtClean="0">
                <a:solidFill>
                  <a:schemeClr val="tx1"/>
                </a:solidFill>
                <a:latin typeface="+mn-lt"/>
                <a:ea typeface="+mn-ea"/>
                <a:cs typeface="+mn-cs"/>
              </a:rPr>
              <a:t>Bardenpho</a:t>
            </a:r>
            <a:r>
              <a:rPr lang="en-US" sz="1200" kern="1200" dirty="0" smtClean="0">
                <a:solidFill>
                  <a:schemeClr val="tx1"/>
                </a:solidFill>
                <a:latin typeface="+mn-lt"/>
                <a:ea typeface="+mn-ea"/>
                <a:cs typeface="+mn-cs"/>
              </a:rPr>
              <a:t> process or the Modified </a:t>
            </a:r>
            <a:r>
              <a:rPr lang="en-US" sz="1200" kern="1200" dirty="0" err="1" smtClean="0">
                <a:solidFill>
                  <a:schemeClr val="tx1"/>
                </a:solidFill>
                <a:latin typeface="+mn-lt"/>
                <a:ea typeface="+mn-ea"/>
                <a:cs typeface="+mn-cs"/>
              </a:rPr>
              <a:t>Ludzack-Ettinger</a:t>
            </a:r>
            <a:r>
              <a:rPr lang="en-US" sz="1200" kern="1200" dirty="0" smtClean="0">
                <a:solidFill>
                  <a:schemeClr val="tx1"/>
                </a:solidFill>
                <a:latin typeface="+mn-lt"/>
                <a:ea typeface="+mn-ea"/>
                <a:cs typeface="+mn-cs"/>
              </a:rPr>
              <a:t> process. The oxidation ditch can create high recycle rates without the need for pumping the return.</a:t>
            </a:r>
            <a:endParaRPr lang="en-US" sz="1200" kern="120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18</a:t>
            </a:fld>
            <a:endParaRPr lang="en-US" dirty="0"/>
          </a:p>
        </p:txBody>
      </p:sp>
    </p:spTree>
    <p:extLst>
      <p:ext uri="{BB962C8B-B14F-4D97-AF65-F5344CB8AC3E}">
        <p14:creationId xmlns:p14="http://schemas.microsoft.com/office/powerpoint/2010/main" val="9109248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00593">
              <a:defRPr/>
            </a:pPr>
            <a:r>
              <a:rPr lang="en-US" dirty="0" smtClean="0"/>
              <a:t>SBR perform all the necessary functions of nutrient removal in a single tank with variable water levels and timed aeration. This system requires a minimum of three tanks and advanced automation equipment to control the cycle times and phases. The SBR control systems allows the operation to be configured to operate as almost any other suspended growth reactor by adjusting the cycle phases between fill, mix, aerated, settle and decant.</a:t>
            </a:r>
          </a:p>
          <a:p>
            <a:endParaRPr lang="en-US" dirty="0"/>
          </a:p>
        </p:txBody>
      </p:sp>
      <p:sp>
        <p:nvSpPr>
          <p:cNvPr id="4" name="Slide Number Placeholder 3"/>
          <p:cNvSpPr>
            <a:spLocks noGrp="1"/>
          </p:cNvSpPr>
          <p:nvPr>
            <p:ph type="sldNum" sz="quarter" idx="10"/>
          </p:nvPr>
        </p:nvSpPr>
        <p:spPr/>
        <p:txBody>
          <a:bodyPr/>
          <a:lstStyle/>
          <a:p>
            <a:fld id="{9A451C07-EEC5-40EA-904A-C2DC42E6636B}" type="slidenum">
              <a:rPr lang="en-US" smtClean="0"/>
              <a:pPr/>
              <a:t>19</a:t>
            </a:fld>
            <a:endParaRPr lang="en-US"/>
          </a:p>
        </p:txBody>
      </p:sp>
    </p:spTree>
    <p:extLst>
      <p:ext uri="{BB962C8B-B14F-4D97-AF65-F5344CB8AC3E}">
        <p14:creationId xmlns:p14="http://schemas.microsoft.com/office/powerpoint/2010/main" val="8363553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Assimilation nitrogen is required for cell growth. Some of the nitrogen will be removed as new biomass is wasted from the system. Bacterial cells are about 12 % nitrogen</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Ammonification The organic nitrogen will be hydrolyzed biologically in the aerobic treatment process to ammonia and become available to nitrification. A portion of the organic nitrogen will remain in the organic form and will either be removed physically or will pass through to the effluent.  This step is rarely limits nitrification rates.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Biological removal of ammonia is a two step process that involves nitrification and denitrification. Discovered by accident in middle ages when trying to make saltpeter for gunpowder</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4</a:t>
            </a:fld>
            <a:endParaRPr lang="en-US" dirty="0"/>
          </a:p>
        </p:txBody>
      </p:sp>
    </p:spTree>
    <p:extLst>
      <p:ext uri="{BB962C8B-B14F-4D97-AF65-F5344CB8AC3E}">
        <p14:creationId xmlns:p14="http://schemas.microsoft.com/office/powerpoint/2010/main" val="35790189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1" kern="1200" baseline="0" dirty="0" smtClean="0">
                <a:solidFill>
                  <a:schemeClr val="tx1"/>
                </a:solidFill>
                <a:latin typeface="+mn-lt"/>
                <a:ea typeface="+mn-ea"/>
                <a:cs typeface="+mn-cs"/>
              </a:rPr>
              <a:t>Nitrification is the changing of ammonia nitrogen into nitrite and then nitrate. </a:t>
            </a:r>
          </a:p>
          <a:p>
            <a:pPr rtl="0"/>
            <a:r>
              <a:rPr lang="en-US" sz="1200" b="1" kern="1200" baseline="0" dirty="0" smtClean="0">
                <a:solidFill>
                  <a:srgbClr val="FF0000"/>
                </a:solidFill>
                <a:latin typeface="+mn-lt"/>
                <a:ea typeface="+mn-ea"/>
                <a:cs typeface="+mn-cs"/>
              </a:rPr>
              <a:t>[CLICK] to bring in 2</a:t>
            </a:r>
            <a:r>
              <a:rPr lang="en-US" sz="1200" b="1" kern="1200" baseline="30000" dirty="0" smtClean="0">
                <a:solidFill>
                  <a:srgbClr val="FF0000"/>
                </a:solidFill>
                <a:latin typeface="+mn-lt"/>
                <a:ea typeface="+mn-ea"/>
                <a:cs typeface="+mn-cs"/>
              </a:rPr>
              <a:t>nd</a:t>
            </a:r>
            <a:r>
              <a:rPr lang="en-US" sz="1200" b="1" kern="1200" baseline="0" dirty="0" smtClean="0">
                <a:solidFill>
                  <a:srgbClr val="FF0000"/>
                </a:solidFill>
                <a:latin typeface="+mn-lt"/>
                <a:ea typeface="+mn-ea"/>
                <a:cs typeface="+mn-cs"/>
              </a:rPr>
              <a:t> equation.</a:t>
            </a:r>
          </a:p>
          <a:p>
            <a:pPr rtl="0"/>
            <a:r>
              <a:rPr lang="en-US" sz="1200" kern="1200" baseline="0" dirty="0" smtClean="0">
                <a:solidFill>
                  <a:schemeClr val="tx1"/>
                </a:solidFill>
                <a:latin typeface="+mn-lt"/>
                <a:ea typeface="+mn-ea"/>
                <a:cs typeface="+mn-cs"/>
              </a:rPr>
              <a:t>This is an aerobic process that requires lots of oxygen 4.57 mg per 1 mg of nitrogen oxidized. Consumes alkalinity at 7.14 mg CaCO3 per 1 mg nitrogen oxidized</a:t>
            </a: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5</a:t>
            </a:fld>
            <a:endParaRPr lang="en-US" dirty="0"/>
          </a:p>
        </p:txBody>
      </p:sp>
    </p:spTree>
    <p:extLst>
      <p:ext uri="{BB962C8B-B14F-4D97-AF65-F5344CB8AC3E}">
        <p14:creationId xmlns:p14="http://schemas.microsoft.com/office/powerpoint/2010/main" val="5428040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6</a:t>
            </a:fld>
            <a:endParaRPr lang="en-US" dirty="0"/>
          </a:p>
        </p:txBody>
      </p:sp>
    </p:spTree>
    <p:extLst>
      <p:ext uri="{BB962C8B-B14F-4D97-AF65-F5344CB8AC3E}">
        <p14:creationId xmlns:p14="http://schemas.microsoft.com/office/powerpoint/2010/main" val="19522933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rtl="0"/>
            <a:r>
              <a:rPr lang="en-US" sz="1200" b="1" kern="1200" baseline="0" dirty="0" smtClean="0">
                <a:solidFill>
                  <a:schemeClr val="tx1"/>
                </a:solidFill>
                <a:latin typeface="+mn-lt"/>
                <a:ea typeface="+mn-ea"/>
                <a:cs typeface="+mn-cs"/>
              </a:rPr>
              <a:t>Nitrification must have a SRT long enough to allow a stable population of nitrifiers to be maintained. HRT long enough to allow biomass sufficient time to react with the ammonia</a:t>
            </a:r>
          </a:p>
          <a:p>
            <a:pPr rtl="0"/>
            <a:endParaRPr lang="en-US" sz="1200" b="1"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HRT System with longer HRT are less likely to see ammonia break through due to temperature changes, variation in flow and loading. Systems with short HRT can see season nitrification. For systems that are not designed to nitrify this can cause problems for bio P by changing the anaerobic zone to an anoxic zone.</a:t>
            </a:r>
          </a:p>
          <a:p>
            <a:pPr rtl="0"/>
            <a:endParaRPr lang="en-US" sz="1200" kern="1200" baseline="0" dirty="0" smtClean="0">
              <a:solidFill>
                <a:schemeClr val="tx1"/>
              </a:solidFill>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7</a:t>
            </a:fld>
            <a:endParaRPr lang="en-US" dirty="0"/>
          </a:p>
        </p:txBody>
      </p:sp>
    </p:spTree>
    <p:extLst>
      <p:ext uri="{BB962C8B-B14F-4D97-AF65-F5344CB8AC3E}">
        <p14:creationId xmlns:p14="http://schemas.microsoft.com/office/powerpoint/2010/main" val="42567391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Target SRT varies with temperature, DO, pH, and ammonia concentration. Temperature must be greater than 7 degree C to provide a stable population of nitrifiers. Dissolved Oxygen above 2.0 mg/l generally will not limit nitrification. Nitrifiers perform poorly with wide swings in pH, pH must be maintained between 6.8- 8.0. Effluent alkalinity of at least 50 mg/l and preferably 100 mg/l is recommended to stabilize the pH in the system.</a:t>
            </a: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8</a:t>
            </a:fld>
            <a:endParaRPr lang="en-US" dirty="0"/>
          </a:p>
        </p:txBody>
      </p:sp>
    </p:spTree>
    <p:extLst>
      <p:ext uri="{BB962C8B-B14F-4D97-AF65-F5344CB8AC3E}">
        <p14:creationId xmlns:p14="http://schemas.microsoft.com/office/powerpoint/2010/main" val="37500476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b="1" kern="1200" baseline="0" dirty="0" smtClean="0">
                <a:solidFill>
                  <a:schemeClr val="tx1"/>
                </a:solidFill>
                <a:latin typeface="+mn-lt"/>
                <a:ea typeface="+mn-ea"/>
                <a:cs typeface="+mn-cs"/>
              </a:rPr>
              <a:t>Nitrifiers are sensitive to many organic and inorganic substances. Toxic substances must be eliminated from the system. Slow recovery due to growth rates. May not recover in winter.</a:t>
            </a:r>
          </a:p>
          <a:p>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9</a:t>
            </a:fld>
            <a:endParaRPr lang="en-US" dirty="0"/>
          </a:p>
        </p:txBody>
      </p:sp>
    </p:spTree>
    <p:extLst>
      <p:ext uri="{BB962C8B-B14F-4D97-AF65-F5344CB8AC3E}">
        <p14:creationId xmlns:p14="http://schemas.microsoft.com/office/powerpoint/2010/main" val="37843725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algn="l"/>
            <a:r>
              <a:rPr lang="en-US" sz="1200" kern="1200" baseline="0" dirty="0" smtClean="0">
                <a:solidFill>
                  <a:schemeClr val="tx1"/>
                </a:solidFill>
                <a:latin typeface="+mn-lt"/>
                <a:ea typeface="+mn-ea"/>
                <a:cs typeface="+mn-cs"/>
              </a:rPr>
              <a:t>Single Sludge Systems remove BOD and ammonia in the same reactor with only one set of clarifiers. Single sludge systems are common because many times denitrification is incorporated into the design, which would require the mixing of sludge or the addition of a carbon source.</a:t>
            </a:r>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10</a:t>
            </a:fld>
            <a:endParaRPr lang="en-US" dirty="0"/>
          </a:p>
        </p:txBody>
      </p:sp>
    </p:spTree>
    <p:extLst>
      <p:ext uri="{BB962C8B-B14F-4D97-AF65-F5344CB8AC3E}">
        <p14:creationId xmlns:p14="http://schemas.microsoft.com/office/powerpoint/2010/main" val="182167246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Separate Sludge Systems remove BOD in one set of reactors and clarifiers and remove ammonia in subsequent sets of reactors and clarifiers. Separate sludge systems protect the slow growing nitrifiers from influent wastewater that contains toxic materials and allow optimizing the nitrification system. They are less common because of higher construction costs and the incorporation of denitrification.</a:t>
            </a:r>
            <a:endParaRPr lang="en-US" dirty="0"/>
          </a:p>
        </p:txBody>
      </p:sp>
      <p:sp>
        <p:nvSpPr>
          <p:cNvPr id="4" name="Slide Number Placeholder 3"/>
          <p:cNvSpPr>
            <a:spLocks noGrp="1"/>
          </p:cNvSpPr>
          <p:nvPr>
            <p:ph type="sldNum" sz="quarter" idx="10"/>
          </p:nvPr>
        </p:nvSpPr>
        <p:spPr/>
        <p:txBody>
          <a:bodyPr/>
          <a:lstStyle/>
          <a:p>
            <a:fld id="{EE4CE69B-DCB4-418E-8DC3-E696B666F02F}" type="slidenum">
              <a:rPr lang="en-US" smtClean="0"/>
              <a:pPr/>
              <a:t>11</a:t>
            </a:fld>
            <a:endParaRPr lang="en-US" dirty="0"/>
          </a:p>
        </p:txBody>
      </p:sp>
    </p:spTree>
    <p:extLst>
      <p:ext uri="{BB962C8B-B14F-4D97-AF65-F5344CB8AC3E}">
        <p14:creationId xmlns:p14="http://schemas.microsoft.com/office/powerpoint/2010/main" val="83248454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Rectangle 7"/>
          <p:cNvSpPr/>
          <p:nvPr/>
        </p:nvSpPr>
        <p:spPr>
          <a:xfrm>
            <a:off x="9753600" y="1371600"/>
            <a:ext cx="9144000" cy="3657600"/>
          </a:xfrm>
          <a:prstGeom prst="rect">
            <a:avLst/>
          </a:prstGeom>
          <a:solidFill>
            <a:schemeClr val="bg2">
              <a:lumMod val="75000"/>
              <a:alpha val="60000"/>
            </a:schemeClr>
          </a:soli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685800" y="2130425"/>
            <a:ext cx="7772400" cy="1470025"/>
          </a:xfrm>
          <a:prstGeom prst="rect">
            <a:avLst/>
          </a:prstGeom>
        </p:spPr>
        <p:txBody>
          <a:bodyPr/>
          <a:lstStyle>
            <a:lvl1pPr algn="ctr">
              <a:defRPr b="0">
                <a:ln>
                  <a:noFill/>
                </a:ln>
                <a:solidFill>
                  <a:schemeClr val="tx1"/>
                </a:solidFill>
                <a:effectLst/>
              </a:defRPr>
            </a:lvl1pPr>
          </a:lstStyle>
          <a:p>
            <a:r>
              <a:rPr lang="en-US" smtClean="0"/>
              <a:t>Click to edit Master title style</a:t>
            </a:r>
            <a:endParaRPr lang="en-US" dirty="0"/>
          </a:p>
        </p:txBody>
      </p:sp>
      <p:sp>
        <p:nvSpPr>
          <p:cNvPr id="4" name="Rectangle 4"/>
          <p:cNvSpPr>
            <a:spLocks noGrp="1" noChangeArrowheads="1"/>
          </p:cNvSpPr>
          <p:nvPr>
            <p:ph type="dt" sz="half" idx="10"/>
          </p:nvPr>
        </p:nvSpPr>
        <p:spPr>
          <a:ln/>
        </p:spPr>
        <p:txBody>
          <a:bodyPr/>
          <a:lstStyle>
            <a:lvl1pPr>
              <a:defRPr>
                <a:solidFill>
                  <a:schemeClr val="tx1"/>
                </a:solidFill>
              </a:defRPr>
            </a:lvl1pPr>
          </a:lstStyle>
          <a:p>
            <a:pPr>
              <a:defRPr/>
            </a:pPr>
            <a:fld id="{7EE826C7-A620-4ED8-8B2F-E24477BD2E33}" type="datetimeFigureOut">
              <a:rPr lang="en-US" smtClean="0"/>
              <a:pPr>
                <a:defRPr/>
              </a:pPr>
              <a:t>10/31/2017</a:t>
            </a:fld>
            <a:endParaRPr lang="en-US" dirty="0"/>
          </a:p>
        </p:txBody>
      </p:sp>
      <p:sp>
        <p:nvSpPr>
          <p:cNvPr id="5" name="Rectangle 5"/>
          <p:cNvSpPr>
            <a:spLocks noGrp="1" noChangeArrowheads="1"/>
          </p:cNvSpPr>
          <p:nvPr>
            <p:ph type="ftr" sz="quarter" idx="11"/>
          </p:nvPr>
        </p:nvSpPr>
        <p:spPr>
          <a:ln/>
        </p:spPr>
        <p:txBody>
          <a:bodyPr/>
          <a:lstStyle>
            <a:lvl1pPr>
              <a:defRPr>
                <a:solidFill>
                  <a:schemeClr val="tx1"/>
                </a:solidFill>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solidFill>
                  <a:schemeClr val="tx1"/>
                </a:solidFill>
              </a:defRPr>
            </a:lvl1pPr>
          </a:lstStyle>
          <a:p>
            <a:pPr>
              <a:defRPr/>
            </a:pPr>
            <a:fld id="{CA545645-28C6-454C-8B91-C13269E1571C}" type="slidenum">
              <a:rPr lang="en-US" smtClean="0"/>
              <a:pPr>
                <a:defRPr/>
              </a:pPr>
              <a:t>‹#›</a:t>
            </a:fld>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b="0">
                <a:solidFill>
                  <a:schemeClr val="tx1"/>
                </a:solidFill>
                <a:effectLst/>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grpSp>
        <p:nvGrpSpPr>
          <p:cNvPr id="11" name="Group 10"/>
          <p:cNvGrpSpPr/>
          <p:nvPr userDrawn="1"/>
        </p:nvGrpSpPr>
        <p:grpSpPr>
          <a:xfrm>
            <a:off x="0" y="0"/>
            <a:ext cx="9144000" cy="1447800"/>
            <a:chOff x="0" y="1600200"/>
            <a:chExt cx="9144000" cy="1981200"/>
          </a:xfrm>
        </p:grpSpPr>
        <p:pic>
          <p:nvPicPr>
            <p:cNvPr id="7" name="Picture 7" descr="Translucent text"/>
            <p:cNvPicPr>
              <a:picLocks noChangeAspect="1" noChangeArrowheads="1"/>
            </p:cNvPicPr>
            <p:nvPr/>
          </p:nvPicPr>
          <p:blipFill>
            <a:blip r:embed="rId2" cstate="print"/>
            <a:srcRect/>
            <a:stretch>
              <a:fillRect/>
            </a:stretch>
          </p:blipFill>
          <p:spPr bwMode="auto">
            <a:xfrm>
              <a:off x="0" y="1600200"/>
              <a:ext cx="9144000" cy="1981200"/>
            </a:xfrm>
            <a:prstGeom prst="rect">
              <a:avLst/>
            </a:prstGeom>
            <a:noFill/>
            <a:ln w="9525">
              <a:noFill/>
              <a:miter lim="800000"/>
              <a:headEnd/>
              <a:tailEnd/>
            </a:ln>
          </p:spPr>
        </p:pic>
        <p:cxnSp>
          <p:nvCxnSpPr>
            <p:cNvPr id="12" name="Straight Connector 11"/>
            <p:cNvCxnSpPr/>
            <p:nvPr/>
          </p:nvCxnSpPr>
          <p:spPr>
            <a:xfrm>
              <a:off x="0" y="3581400"/>
              <a:ext cx="9144000" cy="0"/>
            </a:xfrm>
            <a:prstGeom prst="line">
              <a:avLst/>
            </a:prstGeom>
            <a:ln w="38100" cmpd="sng">
              <a:solidFill>
                <a:schemeClr val="accent1">
                  <a:lumMod val="75000"/>
                </a:schemeClr>
              </a:solidFill>
            </a:ln>
            <a:effectLst>
              <a:outerShdw blurRad="50800" dist="38100" dir="5400000" algn="t"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cxnSp>
          <p:nvCxnSpPr>
            <p:cNvPr id="13" name="Straight Connector 12"/>
            <p:cNvCxnSpPr/>
            <p:nvPr/>
          </p:nvCxnSpPr>
          <p:spPr>
            <a:xfrm>
              <a:off x="0" y="1600200"/>
              <a:ext cx="9144000" cy="0"/>
            </a:xfrm>
            <a:prstGeom prst="line">
              <a:avLst/>
            </a:prstGeom>
            <a:ln w="38100" cmpd="sng">
              <a:solidFill>
                <a:schemeClr val="accent1">
                  <a:lumMod val="75000"/>
                </a:schemeClr>
              </a:solidFill>
            </a:ln>
            <a:effectLst>
              <a:outerShdw blurRad="50800" dist="38100" dir="16200000"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grpSp>
      <p:grpSp>
        <p:nvGrpSpPr>
          <p:cNvPr id="14" name="Group 13"/>
          <p:cNvGrpSpPr/>
          <p:nvPr userDrawn="1"/>
        </p:nvGrpSpPr>
        <p:grpSpPr>
          <a:xfrm>
            <a:off x="0" y="5410200"/>
            <a:ext cx="9144000" cy="1447800"/>
            <a:chOff x="0" y="1600200"/>
            <a:chExt cx="9144000" cy="1981200"/>
          </a:xfrm>
        </p:grpSpPr>
        <p:pic>
          <p:nvPicPr>
            <p:cNvPr id="15" name="Picture 7" descr="Translucent text"/>
            <p:cNvPicPr>
              <a:picLocks noChangeAspect="1" noChangeArrowheads="1"/>
            </p:cNvPicPr>
            <p:nvPr/>
          </p:nvPicPr>
          <p:blipFill>
            <a:blip r:embed="rId2" cstate="print"/>
            <a:srcRect/>
            <a:stretch>
              <a:fillRect/>
            </a:stretch>
          </p:blipFill>
          <p:spPr bwMode="auto">
            <a:xfrm>
              <a:off x="0" y="1600200"/>
              <a:ext cx="9144000" cy="1981200"/>
            </a:xfrm>
            <a:prstGeom prst="rect">
              <a:avLst/>
            </a:prstGeom>
            <a:noFill/>
            <a:ln w="9525">
              <a:noFill/>
              <a:miter lim="800000"/>
              <a:headEnd/>
              <a:tailEnd/>
            </a:ln>
          </p:spPr>
        </p:pic>
        <p:cxnSp>
          <p:nvCxnSpPr>
            <p:cNvPr id="16" name="Straight Connector 15"/>
            <p:cNvCxnSpPr/>
            <p:nvPr/>
          </p:nvCxnSpPr>
          <p:spPr>
            <a:xfrm>
              <a:off x="0" y="3581400"/>
              <a:ext cx="9144000" cy="0"/>
            </a:xfrm>
            <a:prstGeom prst="line">
              <a:avLst/>
            </a:prstGeom>
            <a:ln w="38100" cmpd="sng">
              <a:solidFill>
                <a:schemeClr val="accent1">
                  <a:lumMod val="75000"/>
                </a:schemeClr>
              </a:solidFill>
            </a:ln>
            <a:effectLst>
              <a:outerShdw blurRad="50800" dist="38100" dir="5400000" algn="t"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cxnSp>
          <p:nvCxnSpPr>
            <p:cNvPr id="17" name="Straight Connector 16"/>
            <p:cNvCxnSpPr/>
            <p:nvPr/>
          </p:nvCxnSpPr>
          <p:spPr>
            <a:xfrm>
              <a:off x="0" y="1600200"/>
              <a:ext cx="9144000" cy="0"/>
            </a:xfrm>
            <a:prstGeom prst="line">
              <a:avLst/>
            </a:prstGeom>
            <a:ln w="38100" cmpd="sng">
              <a:solidFill>
                <a:schemeClr val="accent1">
                  <a:lumMod val="75000"/>
                </a:schemeClr>
              </a:solidFill>
            </a:ln>
            <a:effectLst>
              <a:outerShdw blurRad="50800" dist="38100" dir="16200000"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EC17320B-553B-44CC-8848-CD26D3274ED8}" type="datetimeFigureOut">
              <a:rPr lang="en-US" smtClean="0"/>
              <a:pPr>
                <a:defRPr/>
              </a:pPr>
              <a:t>10/31/2017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884520DC-6061-45F4-B9D2-B1A5B3FA1A11}" type="slidenum">
              <a:rPr lang="en-US" smtClean="0"/>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940009B-9567-4FB5-B78B-8792D5A5AF03}" type="datetimeFigureOut">
              <a:rPr lang="en-US" smtClean="0"/>
              <a:pPr>
                <a:defRPr/>
              </a:pPr>
              <a:t>10/31/2017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38CA2626-D7ED-4799-AAAD-C5BF33285B9F}" type="slidenum">
              <a:rPr lang="en-US" smtClean="0"/>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1371600" y="277813"/>
            <a:ext cx="7315200" cy="1139825"/>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2057400"/>
            <a:ext cx="8229600" cy="4068763"/>
          </a:xfrm>
        </p:spPr>
        <p:txBody>
          <a:bodyPr/>
          <a:lstStyle/>
          <a:p>
            <a:pPr lvl="0"/>
            <a:r>
              <a:rPr lang="en-US" noProof="0" dirty="0" smtClean="0"/>
              <a:t>Click icon to add chart</a:t>
            </a:r>
            <a:endParaRPr lang="en-US" noProof="0" dirty="0"/>
          </a:p>
        </p:txBody>
      </p:sp>
      <p:sp>
        <p:nvSpPr>
          <p:cNvPr id="4" name="Rectangle 69"/>
          <p:cNvSpPr>
            <a:spLocks noGrp="1" noChangeArrowheads="1"/>
          </p:cNvSpPr>
          <p:nvPr>
            <p:ph type="dt" sz="half" idx="10"/>
          </p:nvPr>
        </p:nvSpPr>
        <p:spPr>
          <a:ln/>
        </p:spPr>
        <p:txBody>
          <a:bodyPr/>
          <a:lstStyle>
            <a:lvl1pPr>
              <a:defRPr/>
            </a:lvl1pPr>
          </a:lstStyle>
          <a:p>
            <a:pPr>
              <a:defRPr/>
            </a:pPr>
            <a:fld id="{8E364C57-D613-426E-BA88-7271F4973154}" type="datetimeFigureOut">
              <a:rPr lang="en-US" smtClean="0"/>
              <a:pPr>
                <a:defRPr/>
              </a:pPr>
              <a:t>10/31/2017</a:t>
            </a:fld>
            <a:endParaRPr lang="en-US" dirty="0"/>
          </a:p>
        </p:txBody>
      </p:sp>
      <p:sp>
        <p:nvSpPr>
          <p:cNvPr id="5"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71"/>
          <p:cNvSpPr>
            <a:spLocks noGrp="1" noChangeArrowheads="1"/>
          </p:cNvSpPr>
          <p:nvPr>
            <p:ph type="sldNum" sz="quarter" idx="12"/>
          </p:nvPr>
        </p:nvSpPr>
        <p:spPr>
          <a:ln/>
        </p:spPr>
        <p:txBody>
          <a:bodyPr/>
          <a:lstStyle>
            <a:lvl1pPr>
              <a:defRPr/>
            </a:lvl1pPr>
          </a:lstStyle>
          <a:p>
            <a:pPr>
              <a:defRPr/>
            </a:pPr>
            <a:fld id="{89DE4E4F-24C6-459C-80FF-69B498A444C2}" type="slidenum">
              <a:rPr lang="en-US" smtClean="0"/>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1371600" y="277813"/>
            <a:ext cx="7315200" cy="1139825"/>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2057400"/>
            <a:ext cx="4038600" cy="195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2057400"/>
            <a:ext cx="4038600" cy="19573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4167188"/>
            <a:ext cx="4038600" cy="195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67188"/>
            <a:ext cx="4038600" cy="19589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9"/>
          <p:cNvSpPr>
            <a:spLocks noGrp="1" noChangeArrowheads="1"/>
          </p:cNvSpPr>
          <p:nvPr>
            <p:ph type="dt" sz="half" idx="10"/>
          </p:nvPr>
        </p:nvSpPr>
        <p:spPr>
          <a:ln/>
        </p:spPr>
        <p:txBody>
          <a:bodyPr/>
          <a:lstStyle>
            <a:lvl1pPr>
              <a:defRPr/>
            </a:lvl1pPr>
          </a:lstStyle>
          <a:p>
            <a:pPr>
              <a:defRPr/>
            </a:pPr>
            <a:fld id="{8E364C57-D613-426E-BA88-7271F4973154}" type="datetimeFigureOut">
              <a:rPr lang="en-US" smtClean="0"/>
              <a:pPr>
                <a:defRPr/>
              </a:pPr>
              <a:t>10/31/2017</a:t>
            </a:fld>
            <a:endParaRPr lang="en-US" dirty="0"/>
          </a:p>
        </p:txBody>
      </p:sp>
      <p:sp>
        <p:nvSpPr>
          <p:cNvPr id="8" name="Rectangle 70"/>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71"/>
          <p:cNvSpPr>
            <a:spLocks noGrp="1" noChangeArrowheads="1"/>
          </p:cNvSpPr>
          <p:nvPr>
            <p:ph type="sldNum" sz="quarter" idx="12"/>
          </p:nvPr>
        </p:nvSpPr>
        <p:spPr>
          <a:ln/>
        </p:spPr>
        <p:txBody>
          <a:bodyPr/>
          <a:lstStyle>
            <a:lvl1pPr>
              <a:defRPr/>
            </a:lvl1pPr>
          </a:lstStyle>
          <a:p>
            <a:pPr>
              <a:defRPr/>
            </a:pPr>
            <a:fld id="{89DE4E4F-24C6-459C-80FF-69B498A444C2}" type="slidenum">
              <a:rPr lang="en-US" smtClean="0"/>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F24CDFA2-E89B-43BE-B7F6-7635DE7C204B}" type="datetimeFigureOut">
              <a:rPr lang="en-US" smtClean="0"/>
              <a:pPr>
                <a:defRPr/>
              </a:pPr>
              <a:t>10/31/2017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F3BFD785-2EF5-44EF-B0C1-D04FEA622CE8}" type="slidenum">
              <a:rPr lang="en-US" smtClean="0"/>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F2733640-6D76-40C2-A613-F676497272E4}" type="datetimeFigureOut">
              <a:rPr lang="en-US" smtClean="0"/>
              <a:pPr>
                <a:defRPr/>
              </a:pPr>
              <a:t>10/31/2017</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fld id="{425CFCAD-FA5A-403D-BFA9-A7C012CF1F88}" type="slidenum">
              <a:rPr lang="en-US" smtClean="0"/>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918CB172-5804-4EEB-A689-554354CC10AD}" type="datetimeFigureOut">
              <a:rPr lang="en-US" smtClean="0"/>
              <a:pPr>
                <a:defRPr/>
              </a:pPr>
              <a:t>10/31/2017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D2F95D9C-3FAD-4A0C-B8E6-136EDE42F2D8}" type="slidenum">
              <a:rPr lang="en-US" smtClean="0"/>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AC3FE3BC-A952-4161-8847-0A4344F777FB}" type="datetimeFigureOut">
              <a:rPr lang="en-US" smtClean="0"/>
              <a:pPr>
                <a:defRPr/>
              </a:pPr>
              <a:t>10/31/2017</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fld id="{68A91DAF-F85A-40C6-9C83-EDC9C8B3ADA8}" type="slidenum">
              <a:rPr lang="en-US" smtClean="0"/>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475D742B-7096-4179-89A3-0C08375BBC1A}" type="datetimeFigureOut">
              <a:rPr lang="en-US" smtClean="0"/>
              <a:pPr>
                <a:defRPr/>
              </a:pPr>
              <a:t>10/31/2017</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fld id="{E3F85686-6355-40BF-928B-EBF9CEDA0F8A}" type="slidenum">
              <a:rPr lang="en-US" smtClean="0"/>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431C7F4-8184-4671-9306-BA4500D2CE33}" type="datetimeFigureOut">
              <a:rPr lang="en-US" smtClean="0"/>
              <a:pPr>
                <a:defRPr/>
              </a:pPr>
              <a:t>10/31/2017</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fld id="{D63ABEE5-E653-4570-86F9-B78B15BD6FC6}" type="slidenum">
              <a:rPr lang="en-US" smtClean="0"/>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52C75D1E-401D-483D-B528-5B2DBFE9CAB3}" type="datetimeFigureOut">
              <a:rPr lang="en-US" smtClean="0"/>
              <a:pPr>
                <a:defRPr/>
              </a:pPr>
              <a:t>10/31/2017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247D73E7-A68D-4A70-9628-59C210B83CB3}" type="slidenum">
              <a:rPr lang="en-US" smtClean="0"/>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1403E5FC-FC50-4B60-ACCE-F9F166C76F55}" type="datetimeFigureOut">
              <a:rPr lang="en-US" smtClean="0"/>
              <a:pPr>
                <a:defRPr/>
              </a:pPr>
              <a:t>10/31/2017</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fld id="{8D4B059F-18EE-4CCA-AF95-38CDC72CEC7F}" type="slidenum">
              <a:rPr lang="en-US" smtClean="0"/>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lumMod val="90000"/>
              </a:schemeClr>
            </a:gs>
            <a:gs pos="100000">
              <a:schemeClr val="bg2">
                <a:lumMod val="75000"/>
              </a:schemeClr>
            </a:gs>
          </a:gsLst>
          <a:path path="circle">
            <a:fillToRect l="50000" t="50000" r="50000" b="50000"/>
          </a:path>
          <a:tileRect/>
        </a:gradFill>
        <a:effectLst/>
      </p:bgPr>
    </p:bg>
    <p:spTree>
      <p:nvGrpSpPr>
        <p:cNvPr id="1" name=""/>
        <p:cNvGrpSpPr/>
        <p:nvPr/>
      </p:nvGrpSpPr>
      <p:grpSpPr>
        <a:xfrm>
          <a:off x="0" y="0"/>
          <a:ext cx="0" cy="0"/>
          <a:chOff x="0" y="0"/>
          <a:chExt cx="0" cy="0"/>
        </a:xfrm>
      </p:grpSpPr>
      <p:pic>
        <p:nvPicPr>
          <p:cNvPr id="12" name="Picture 11" descr="vibrant.jpg"/>
          <p:cNvPicPr>
            <a:picLocks noChangeAspect="1"/>
          </p:cNvPicPr>
          <p:nvPr/>
        </p:nvPicPr>
        <p:blipFill>
          <a:blip r:embed="rId15" cstate="print"/>
          <a:stretch>
            <a:fillRect/>
          </a:stretch>
        </p:blipFill>
        <p:spPr>
          <a:xfrm>
            <a:off x="3166" y="0"/>
            <a:ext cx="9137668" cy="6858000"/>
          </a:xfrm>
          <a:prstGeom prst="rect">
            <a:avLst/>
          </a:prstGeom>
          <a:ln>
            <a:noFill/>
          </a:ln>
        </p:spPr>
      </p:pic>
      <p:sp>
        <p:nvSpPr>
          <p:cNvPr id="13" name="Rectangle 12"/>
          <p:cNvSpPr/>
          <p:nvPr/>
        </p:nvSpPr>
        <p:spPr>
          <a:xfrm>
            <a:off x="0" y="228600"/>
            <a:ext cx="9144000" cy="6400800"/>
          </a:xfrm>
          <a:prstGeom prst="rect">
            <a:avLst/>
          </a:prstGeom>
          <a:gradFill>
            <a:gsLst>
              <a:gs pos="0">
                <a:schemeClr val="bg2">
                  <a:lumMod val="90000"/>
                </a:schemeClr>
              </a:gs>
              <a:gs pos="100000">
                <a:schemeClr val="bg2">
                  <a:lumMod val="7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4" name="Straight Connector 13"/>
          <p:cNvCxnSpPr/>
          <p:nvPr/>
        </p:nvCxnSpPr>
        <p:spPr>
          <a:xfrm>
            <a:off x="0" y="249382"/>
            <a:ext cx="9144000" cy="0"/>
          </a:xfrm>
          <a:prstGeom prst="line">
            <a:avLst/>
          </a:prstGeom>
          <a:ln w="38100" cmpd="sng">
            <a:solidFill>
              <a:schemeClr val="accent1">
                <a:lumMod val="75000"/>
              </a:schemeClr>
            </a:solidFill>
          </a:ln>
          <a:effectLst>
            <a:outerShdw blurRad="50800" dist="38100" dir="5400000" algn="t"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defRPr>
            </a:lvl1pPr>
          </a:lstStyle>
          <a:p>
            <a:pPr>
              <a:defRPr/>
            </a:pPr>
            <a:fld id="{8E364C57-D613-426E-BA88-7271F4973154}" type="datetimeFigureOut">
              <a:rPr lang="en-US" smtClean="0"/>
              <a:pPr>
                <a:defRPr/>
              </a:pPr>
              <a:t>10/31/2017</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solidFill>
                  <a:schemeClr val="tx1"/>
                </a:solidFill>
                <a:latin typeface="+mj-lt"/>
              </a:defRPr>
            </a:lvl1pPr>
          </a:lstStyle>
          <a:p>
            <a:pPr>
              <a:defRPr/>
            </a:pPr>
            <a:endParaRPr 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mj-lt"/>
              </a:defRPr>
            </a:lvl1pPr>
          </a:lstStyle>
          <a:p>
            <a:pPr>
              <a:defRPr/>
            </a:pPr>
            <a:fld id="{89DE4E4F-24C6-459C-80FF-69B498A444C2}" type="slidenum">
              <a:rPr lang="en-US" smtClean="0"/>
              <a:pPr>
                <a:defRPr/>
              </a:pPr>
              <a:t>‹#›</a:t>
            </a:fld>
            <a:endParaRPr lang="en-US" dirty="0"/>
          </a:p>
        </p:txBody>
      </p:sp>
      <p:sp>
        <p:nvSpPr>
          <p:cNvPr id="3" name="Title Placeholder 2"/>
          <p:cNvSpPr>
            <a:spLocks noGrp="1" noChangeArrowheads="1"/>
          </p:cNvSpPr>
          <p:nvPr>
            <p:ph type="title"/>
          </p:nvPr>
        </p:nvSpPr>
        <p:spPr bwMode="auto">
          <a:xfrm>
            <a:off x="457200" y="271132"/>
            <a:ext cx="8229600" cy="1143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normAutofit/>
          </a:bodyPr>
          <a:lstStyle/>
          <a:p>
            <a:pPr lvl="0"/>
            <a:r>
              <a:rPr lang="en-US" smtClean="0"/>
              <a:t>Click to edit Master title style</a:t>
            </a:r>
            <a:endParaRPr lang="en-US" dirty="0" smtClean="0"/>
          </a:p>
        </p:txBody>
      </p:sp>
      <p:cxnSp>
        <p:nvCxnSpPr>
          <p:cNvPr id="16" name="Straight Connector 15"/>
          <p:cNvCxnSpPr/>
          <p:nvPr/>
        </p:nvCxnSpPr>
        <p:spPr>
          <a:xfrm>
            <a:off x="0" y="6629400"/>
            <a:ext cx="9144000" cy="0"/>
          </a:xfrm>
          <a:prstGeom prst="line">
            <a:avLst/>
          </a:prstGeom>
          <a:ln w="38100" cmpd="sng">
            <a:solidFill>
              <a:schemeClr val="accent1">
                <a:lumMod val="75000"/>
              </a:schemeClr>
            </a:solidFill>
          </a:ln>
          <a:effectLst>
            <a:outerShdw blurRad="50800" dist="38100" dir="16200000" rotWithShape="0">
              <a:prstClr val="black">
                <a:alpha val="40000"/>
              </a:prstClr>
            </a:outerShdw>
          </a:effectLst>
        </p:spPr>
        <p:style>
          <a:lnRef idx="3">
            <a:schemeClr val="accent1"/>
          </a:lnRef>
          <a:fillRef idx="0">
            <a:schemeClr val="accent1"/>
          </a:fillRef>
          <a:effectRef idx="2">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fontAlgn="base" hangingPunct="1">
        <a:spcBef>
          <a:spcPct val="0"/>
        </a:spcBef>
        <a:spcAft>
          <a:spcPct val="0"/>
        </a:spcAft>
        <a:defRPr sz="4400" b="0" u="none">
          <a:solidFill>
            <a:schemeClr val="tx1"/>
          </a:solidFill>
          <a:latin typeface="+mj-lt"/>
          <a:ea typeface="+mj-ea"/>
          <a:cs typeface="+mj-cs"/>
        </a:defRPr>
      </a:lvl1pPr>
      <a:lvl2pPr algn="ctr" rtl="0" eaLnBrk="1" fontAlgn="base" hangingPunct="1">
        <a:spcBef>
          <a:spcPct val="0"/>
        </a:spcBef>
        <a:spcAft>
          <a:spcPct val="0"/>
        </a:spcAft>
        <a:defRPr sz="4400" b="1">
          <a:solidFill>
            <a:schemeClr val="bg1"/>
          </a:solidFill>
          <a:latin typeface="Arial" charset="0"/>
        </a:defRPr>
      </a:lvl2pPr>
      <a:lvl3pPr algn="ctr" rtl="0" eaLnBrk="1" fontAlgn="base" hangingPunct="1">
        <a:spcBef>
          <a:spcPct val="0"/>
        </a:spcBef>
        <a:spcAft>
          <a:spcPct val="0"/>
        </a:spcAft>
        <a:defRPr sz="4400" b="1">
          <a:solidFill>
            <a:schemeClr val="bg1"/>
          </a:solidFill>
          <a:latin typeface="Arial" charset="0"/>
        </a:defRPr>
      </a:lvl3pPr>
      <a:lvl4pPr algn="ctr" rtl="0" eaLnBrk="1" fontAlgn="base" hangingPunct="1">
        <a:spcBef>
          <a:spcPct val="0"/>
        </a:spcBef>
        <a:spcAft>
          <a:spcPct val="0"/>
        </a:spcAft>
        <a:defRPr sz="4400" b="1">
          <a:solidFill>
            <a:schemeClr val="bg1"/>
          </a:solidFill>
          <a:latin typeface="Arial" charset="0"/>
        </a:defRPr>
      </a:lvl4pPr>
      <a:lvl5pPr algn="ctr" rtl="0" eaLnBrk="1" fontAlgn="base" hangingPunct="1">
        <a:spcBef>
          <a:spcPct val="0"/>
        </a:spcBef>
        <a:spcAft>
          <a:spcPct val="0"/>
        </a:spcAft>
        <a:defRPr sz="4400" b="1">
          <a:solidFill>
            <a:schemeClr val="bg1"/>
          </a:solidFill>
          <a:latin typeface="Arial" charset="0"/>
        </a:defRPr>
      </a:lvl5pPr>
      <a:lvl6pPr marL="457200" algn="ctr" rtl="0" eaLnBrk="1" fontAlgn="base" hangingPunct="1">
        <a:spcBef>
          <a:spcPct val="0"/>
        </a:spcBef>
        <a:spcAft>
          <a:spcPct val="0"/>
        </a:spcAft>
        <a:defRPr sz="4400" b="1">
          <a:solidFill>
            <a:schemeClr val="bg1"/>
          </a:solidFill>
          <a:latin typeface="Arial" charset="0"/>
        </a:defRPr>
      </a:lvl6pPr>
      <a:lvl7pPr marL="914400" algn="ctr" rtl="0" eaLnBrk="1" fontAlgn="base" hangingPunct="1">
        <a:spcBef>
          <a:spcPct val="0"/>
        </a:spcBef>
        <a:spcAft>
          <a:spcPct val="0"/>
        </a:spcAft>
        <a:defRPr sz="4400" b="1">
          <a:solidFill>
            <a:schemeClr val="bg1"/>
          </a:solidFill>
          <a:latin typeface="Arial" charset="0"/>
        </a:defRPr>
      </a:lvl7pPr>
      <a:lvl8pPr marL="1371600" algn="ctr" rtl="0" eaLnBrk="1" fontAlgn="base" hangingPunct="1">
        <a:spcBef>
          <a:spcPct val="0"/>
        </a:spcBef>
        <a:spcAft>
          <a:spcPct val="0"/>
        </a:spcAft>
        <a:defRPr sz="4400" b="1">
          <a:solidFill>
            <a:schemeClr val="bg1"/>
          </a:solidFill>
          <a:latin typeface="Arial" charset="0"/>
        </a:defRPr>
      </a:lvl8pPr>
      <a:lvl9pPr marL="1828800" algn="ctr" rtl="0" eaLnBrk="1" fontAlgn="base" hangingPunct="1">
        <a:spcBef>
          <a:spcPct val="0"/>
        </a:spcBef>
        <a:spcAft>
          <a:spcPct val="0"/>
        </a:spcAft>
        <a:defRPr sz="4400" b="1">
          <a:solidFill>
            <a:schemeClr val="bg1"/>
          </a:solidFill>
          <a:latin typeface="Arial" charset="0"/>
        </a:defRPr>
      </a:lvl9pPr>
    </p:titleStyle>
    <p:bodyStyle>
      <a:lvl1pPr marL="342900" indent="-342900" algn="l" rtl="0" eaLnBrk="1" fontAlgn="base" hangingPunct="1">
        <a:spcBef>
          <a:spcPct val="20000"/>
        </a:spcBef>
        <a:spcAft>
          <a:spcPct val="0"/>
        </a:spcAft>
        <a:buClr>
          <a:schemeClr val="tx2"/>
        </a:buClr>
        <a:buFont typeface="Wingdings" pitchFamily="2" charset="2"/>
        <a:buChar char="§"/>
        <a:defRPr sz="3200" b="0">
          <a:solidFill>
            <a:schemeClr val="tx1"/>
          </a:solidFill>
          <a:effectLst/>
          <a:latin typeface="+mj-lt"/>
          <a:ea typeface="+mn-ea"/>
          <a:cs typeface="+mn-cs"/>
        </a:defRPr>
      </a:lvl1pPr>
      <a:lvl2pPr marL="742950" indent="-285750" algn="l" rtl="0" eaLnBrk="1" fontAlgn="base" hangingPunct="1">
        <a:spcBef>
          <a:spcPct val="20000"/>
        </a:spcBef>
        <a:spcAft>
          <a:spcPct val="0"/>
        </a:spcAft>
        <a:buClr>
          <a:schemeClr val="accent2"/>
        </a:buClr>
        <a:buFont typeface="Wingdings" pitchFamily="2" charset="2"/>
        <a:buChar char="§"/>
        <a:defRPr sz="2800" b="0">
          <a:solidFill>
            <a:schemeClr val="tx1"/>
          </a:solidFill>
          <a:effectLst/>
          <a:latin typeface="+mj-lt"/>
        </a:defRPr>
      </a:lvl2pPr>
      <a:lvl3pPr marL="1143000" indent="-228600" algn="l" rtl="0" eaLnBrk="1" fontAlgn="base" hangingPunct="1">
        <a:spcBef>
          <a:spcPct val="20000"/>
        </a:spcBef>
        <a:spcAft>
          <a:spcPct val="0"/>
        </a:spcAft>
        <a:buClr>
          <a:schemeClr val="accent5">
            <a:lumMod val="50000"/>
          </a:schemeClr>
        </a:buClr>
        <a:buFont typeface="Wingdings" pitchFamily="2" charset="2"/>
        <a:buChar char="§"/>
        <a:defRPr sz="2400" b="0">
          <a:solidFill>
            <a:schemeClr val="tx1"/>
          </a:solidFill>
          <a:effectLst/>
          <a:latin typeface="+mj-lt"/>
        </a:defRPr>
      </a:lvl3pPr>
      <a:lvl4pPr marL="1600200" indent="-228600" algn="l" rtl="0" eaLnBrk="1" fontAlgn="base" hangingPunct="1">
        <a:spcBef>
          <a:spcPct val="20000"/>
        </a:spcBef>
        <a:spcAft>
          <a:spcPct val="0"/>
        </a:spcAft>
        <a:buChar char="–"/>
        <a:defRPr sz="2000" b="0">
          <a:solidFill>
            <a:schemeClr val="tx1"/>
          </a:solidFill>
          <a:effectLst/>
          <a:latin typeface="+mj-lt"/>
        </a:defRPr>
      </a:lvl4pPr>
      <a:lvl5pPr marL="2057400" indent="-228600" algn="l" rtl="0" eaLnBrk="1" fontAlgn="base" hangingPunct="1">
        <a:spcBef>
          <a:spcPct val="20000"/>
        </a:spcBef>
        <a:spcAft>
          <a:spcPct val="0"/>
        </a:spcAft>
        <a:buChar char="»"/>
        <a:defRPr sz="2000" b="0">
          <a:solidFill>
            <a:schemeClr val="tx1"/>
          </a:solidFill>
          <a:effectLst/>
          <a:latin typeface="+mj-lt"/>
        </a:defRPr>
      </a:lvl5pPr>
      <a:lvl6pPr marL="2514600" indent="-228600" algn="l" rtl="0" eaLnBrk="1" fontAlgn="base" hangingPunct="1">
        <a:spcBef>
          <a:spcPct val="20000"/>
        </a:spcBef>
        <a:spcAft>
          <a:spcPct val="0"/>
        </a:spcAft>
        <a:buChar char="»"/>
        <a:defRPr sz="2000" b="1">
          <a:solidFill>
            <a:schemeClr val="bg1"/>
          </a:solidFill>
          <a:latin typeface="+mn-lt"/>
        </a:defRPr>
      </a:lvl6pPr>
      <a:lvl7pPr marL="2971800" indent="-228600" algn="l" rtl="0" eaLnBrk="1" fontAlgn="base" hangingPunct="1">
        <a:spcBef>
          <a:spcPct val="20000"/>
        </a:spcBef>
        <a:spcAft>
          <a:spcPct val="0"/>
        </a:spcAft>
        <a:buChar char="»"/>
        <a:defRPr sz="2000" b="1">
          <a:solidFill>
            <a:schemeClr val="bg1"/>
          </a:solidFill>
          <a:latin typeface="+mn-lt"/>
        </a:defRPr>
      </a:lvl7pPr>
      <a:lvl8pPr marL="3429000" indent="-228600" algn="l" rtl="0" eaLnBrk="1" fontAlgn="base" hangingPunct="1">
        <a:spcBef>
          <a:spcPct val="20000"/>
        </a:spcBef>
        <a:spcAft>
          <a:spcPct val="0"/>
        </a:spcAft>
        <a:buChar char="»"/>
        <a:defRPr sz="2000" b="1">
          <a:solidFill>
            <a:schemeClr val="bg1"/>
          </a:solidFill>
          <a:latin typeface="+mn-lt"/>
        </a:defRPr>
      </a:lvl8pPr>
      <a:lvl9pPr marL="3886200" indent="-228600" algn="l" rtl="0" eaLnBrk="1" fontAlgn="base" hangingPunct="1">
        <a:spcBef>
          <a:spcPct val="20000"/>
        </a:spcBef>
        <a:spcAft>
          <a:spcPct val="0"/>
        </a:spcAft>
        <a:buChar char="»"/>
        <a:defRPr sz="2000" b="1">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5225"/>
            <a:ext cx="7772400" cy="917575"/>
          </a:xfrm>
        </p:spPr>
        <p:txBody>
          <a:bodyPr/>
          <a:lstStyle/>
          <a:p>
            <a:r>
              <a:rPr lang="en-US" dirty="0" smtClean="0">
                <a:effectLst>
                  <a:outerShdw blurRad="38100" dist="38100" dir="2700000" algn="tl">
                    <a:srgbClr val="000000">
                      <a:alpha val="43137"/>
                    </a:srgbClr>
                  </a:outerShdw>
                </a:effectLst>
              </a:rPr>
              <a:t>Nitrogen Removal</a:t>
            </a:r>
            <a:endParaRPr lang="en-US" dirty="0">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243584" y="3276600"/>
            <a:ext cx="6629400" cy="1752600"/>
          </a:xfrm>
        </p:spPr>
        <p:txBody>
          <a:bodyPr/>
          <a:lstStyle/>
          <a:p>
            <a:r>
              <a:rPr lang="en-US" dirty="0" smtClean="0">
                <a:solidFill>
                  <a:schemeClr val="tx1">
                    <a:lumMod val="75000"/>
                    <a:lumOff val="25000"/>
                  </a:schemeClr>
                </a:solidFill>
              </a:rPr>
              <a:t>Nitrification and </a:t>
            </a:r>
            <a:r>
              <a:rPr lang="en-US" smtClean="0">
                <a:solidFill>
                  <a:schemeClr val="tx1">
                    <a:lumMod val="75000"/>
                    <a:lumOff val="25000"/>
                  </a:schemeClr>
                </a:solidFill>
              </a:rPr>
              <a:t>Denitrification </a:t>
            </a:r>
            <a:endParaRPr lang="en-US" sz="2400" i="1" dirty="0" smtClean="0">
              <a:solidFill>
                <a:schemeClr val="tx1">
                  <a:lumMod val="75000"/>
                  <a:lumOff val="25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title"/>
          </p:nvPr>
        </p:nvSpPr>
        <p:spPr/>
        <p:txBody>
          <a:bodyPr/>
          <a:lstStyle/>
          <a:p>
            <a:r>
              <a:rPr lang="en-US" dirty="0" smtClean="0"/>
              <a:t>Single sludge nitrification</a:t>
            </a:r>
          </a:p>
        </p:txBody>
      </p:sp>
      <p:grpSp>
        <p:nvGrpSpPr>
          <p:cNvPr id="16" name="Group 15"/>
          <p:cNvGrpSpPr/>
          <p:nvPr/>
        </p:nvGrpSpPr>
        <p:grpSpPr>
          <a:xfrm>
            <a:off x="1072069" y="2297984"/>
            <a:ext cx="6974309" cy="3176671"/>
            <a:chOff x="1680022" y="2571750"/>
            <a:chExt cx="6974309" cy="3176671"/>
          </a:xfrm>
        </p:grpSpPr>
        <p:sp>
          <p:nvSpPr>
            <p:cNvPr id="18" name="Rectangle 17"/>
            <p:cNvSpPr/>
            <p:nvPr/>
          </p:nvSpPr>
          <p:spPr>
            <a:xfrm>
              <a:off x="2742279" y="2571750"/>
              <a:ext cx="27432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Aeration tank</a:t>
              </a:r>
              <a:endParaRPr lang="en-US" dirty="0"/>
            </a:p>
          </p:txBody>
        </p:sp>
        <p:sp>
          <p:nvSpPr>
            <p:cNvPr id="19" name="Pentagon 18"/>
            <p:cNvSpPr/>
            <p:nvPr/>
          </p:nvSpPr>
          <p:spPr>
            <a:xfrm rot="5400000">
              <a:off x="6324600" y="2457450"/>
              <a:ext cx="1143000" cy="16002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Clarifier</a:t>
              </a:r>
              <a:endParaRPr lang="en-US" dirty="0"/>
            </a:p>
          </p:txBody>
        </p:sp>
        <p:sp>
          <p:nvSpPr>
            <p:cNvPr id="20" name="TextBox 19"/>
            <p:cNvSpPr txBox="1"/>
            <p:nvPr/>
          </p:nvSpPr>
          <p:spPr>
            <a:xfrm>
              <a:off x="1680022" y="2946000"/>
              <a:ext cx="990600" cy="369332"/>
            </a:xfrm>
            <a:prstGeom prst="rect">
              <a:avLst/>
            </a:prstGeom>
            <a:noFill/>
            <a:ln>
              <a:noFill/>
            </a:ln>
          </p:spPr>
          <p:txBody>
            <a:bodyPr wrap="square" rtlCol="0">
              <a:spAutoFit/>
            </a:bodyPr>
            <a:lstStyle/>
            <a:p>
              <a:pPr algn="r"/>
              <a:r>
                <a:rPr lang="en-US" dirty="0" smtClean="0">
                  <a:solidFill>
                    <a:schemeClr val="tx1">
                      <a:lumMod val="65000"/>
                      <a:lumOff val="35000"/>
                    </a:schemeClr>
                  </a:solidFill>
                </a:rPr>
                <a:t>Influent</a:t>
              </a:r>
              <a:endParaRPr lang="en-US" dirty="0">
                <a:solidFill>
                  <a:schemeClr val="tx1">
                    <a:lumMod val="65000"/>
                    <a:lumOff val="35000"/>
                  </a:schemeClr>
                </a:solidFill>
              </a:endParaRPr>
            </a:p>
          </p:txBody>
        </p:sp>
        <p:cxnSp>
          <p:nvCxnSpPr>
            <p:cNvPr id="21" name="Straight Arrow Connector 20"/>
            <p:cNvCxnSpPr/>
            <p:nvPr/>
          </p:nvCxnSpPr>
          <p:spPr>
            <a:xfrm>
              <a:off x="1821161" y="3256756"/>
              <a:ext cx="9144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2" name="Straight Arrow Connector 21"/>
            <p:cNvCxnSpPr/>
            <p:nvPr/>
          </p:nvCxnSpPr>
          <p:spPr>
            <a:xfrm>
              <a:off x="5486400" y="3256756"/>
              <a:ext cx="6096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23" name="TextBox 22"/>
            <p:cNvSpPr txBox="1"/>
            <p:nvPr/>
          </p:nvSpPr>
          <p:spPr>
            <a:xfrm>
              <a:off x="7663731" y="2946000"/>
              <a:ext cx="990600" cy="369332"/>
            </a:xfrm>
            <a:prstGeom prst="rect">
              <a:avLst/>
            </a:prstGeom>
            <a:noFill/>
          </p:spPr>
          <p:txBody>
            <a:bodyPr wrap="square" rtlCol="0">
              <a:spAutoFit/>
            </a:bodyPr>
            <a:lstStyle/>
            <a:p>
              <a:pPr algn="r"/>
              <a:r>
                <a:rPr lang="en-US" dirty="0" smtClean="0">
                  <a:solidFill>
                    <a:schemeClr val="tx1">
                      <a:lumMod val="65000"/>
                      <a:lumOff val="35000"/>
                    </a:schemeClr>
                  </a:solidFill>
                </a:rPr>
                <a:t>Effluent</a:t>
              </a:r>
              <a:endParaRPr lang="en-US" dirty="0">
                <a:solidFill>
                  <a:schemeClr val="tx1">
                    <a:lumMod val="65000"/>
                    <a:lumOff val="35000"/>
                  </a:schemeClr>
                </a:solidFill>
              </a:endParaRPr>
            </a:p>
          </p:txBody>
        </p:sp>
        <p:cxnSp>
          <p:nvCxnSpPr>
            <p:cNvPr id="24" name="Straight Arrow Connector 23"/>
            <p:cNvCxnSpPr/>
            <p:nvPr/>
          </p:nvCxnSpPr>
          <p:spPr>
            <a:xfrm>
              <a:off x="7696200" y="3256756"/>
              <a:ext cx="9144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5" name="Straight Arrow Connector 24"/>
            <p:cNvCxnSpPr/>
            <p:nvPr/>
          </p:nvCxnSpPr>
          <p:spPr>
            <a:xfrm rot="5400000">
              <a:off x="6234819" y="4506071"/>
              <a:ext cx="1335155"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26" name="TextBox 25"/>
            <p:cNvSpPr txBox="1"/>
            <p:nvPr/>
          </p:nvSpPr>
          <p:spPr>
            <a:xfrm>
              <a:off x="6421343" y="5102090"/>
              <a:ext cx="990600" cy="646331"/>
            </a:xfrm>
            <a:prstGeom prst="rect">
              <a:avLst/>
            </a:prstGeom>
            <a:noFill/>
          </p:spPr>
          <p:txBody>
            <a:bodyPr wrap="square" rtlCol="0">
              <a:spAutoFit/>
            </a:bodyPr>
            <a:lstStyle/>
            <a:p>
              <a:pPr algn="ctr"/>
              <a:r>
                <a:rPr lang="en-US" dirty="0" smtClean="0">
                  <a:solidFill>
                    <a:schemeClr val="tx1">
                      <a:lumMod val="65000"/>
                      <a:lumOff val="35000"/>
                    </a:schemeClr>
                  </a:solidFill>
                </a:rPr>
                <a:t>Waste sludge</a:t>
              </a:r>
              <a:endParaRPr lang="en-US" dirty="0">
                <a:solidFill>
                  <a:schemeClr val="tx1">
                    <a:lumMod val="65000"/>
                    <a:lumOff val="35000"/>
                  </a:schemeClr>
                </a:solidFill>
              </a:endParaRPr>
            </a:p>
          </p:txBody>
        </p:sp>
        <p:cxnSp>
          <p:nvCxnSpPr>
            <p:cNvPr id="27" name="Shape 12"/>
            <p:cNvCxnSpPr>
              <a:endCxn id="20" idx="2"/>
            </p:cNvCxnSpPr>
            <p:nvPr/>
          </p:nvCxnSpPr>
          <p:spPr>
            <a:xfrm rot="10800000">
              <a:off x="2175322" y="3315332"/>
              <a:ext cx="4727076" cy="1208962"/>
            </a:xfrm>
            <a:prstGeom prst="bentConnector2">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28" name="TextBox 27"/>
            <p:cNvSpPr txBox="1"/>
            <p:nvPr/>
          </p:nvSpPr>
          <p:spPr>
            <a:xfrm>
              <a:off x="3592080" y="4218296"/>
              <a:ext cx="1023651" cy="923330"/>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Return activated sludge</a:t>
              </a:r>
              <a:endParaRPr lang="en-US" dirty="0">
                <a:solidFill>
                  <a:schemeClr val="tx1">
                    <a:lumMod val="65000"/>
                    <a:lumOff val="35000"/>
                  </a:schemeClr>
                </a:solidFill>
              </a:endParaRPr>
            </a:p>
          </p:txBody>
        </p:sp>
      </p:gr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dirty="0" smtClean="0"/>
              <a:t>Separate sludge nitrification</a:t>
            </a:r>
          </a:p>
        </p:txBody>
      </p:sp>
      <p:grpSp>
        <p:nvGrpSpPr>
          <p:cNvPr id="47" name="Group 46"/>
          <p:cNvGrpSpPr/>
          <p:nvPr/>
        </p:nvGrpSpPr>
        <p:grpSpPr>
          <a:xfrm>
            <a:off x="428122" y="2411943"/>
            <a:ext cx="8287755" cy="2343279"/>
            <a:chOff x="1084845" y="3256052"/>
            <a:chExt cx="8287755" cy="2343279"/>
          </a:xfrm>
        </p:grpSpPr>
        <p:sp>
          <p:nvSpPr>
            <p:cNvPr id="22" name="Rectangle 21"/>
            <p:cNvSpPr/>
            <p:nvPr/>
          </p:nvSpPr>
          <p:spPr>
            <a:xfrm>
              <a:off x="2147102" y="3276600"/>
              <a:ext cx="13716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Aeration tank</a:t>
              </a:r>
              <a:endParaRPr lang="en-US" dirty="0"/>
            </a:p>
          </p:txBody>
        </p:sp>
        <p:sp>
          <p:nvSpPr>
            <p:cNvPr id="23" name="Pentagon 22"/>
            <p:cNvSpPr/>
            <p:nvPr/>
          </p:nvSpPr>
          <p:spPr>
            <a:xfrm rot="5400000">
              <a:off x="4193996" y="3302836"/>
              <a:ext cx="1143000" cy="13716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Clarifier</a:t>
              </a:r>
              <a:endParaRPr lang="en-US" dirty="0"/>
            </a:p>
          </p:txBody>
        </p:sp>
        <p:sp>
          <p:nvSpPr>
            <p:cNvPr id="24" name="TextBox 23"/>
            <p:cNvSpPr txBox="1"/>
            <p:nvPr/>
          </p:nvSpPr>
          <p:spPr>
            <a:xfrm>
              <a:off x="1084845" y="3609754"/>
              <a:ext cx="990600" cy="369332"/>
            </a:xfrm>
            <a:prstGeom prst="rect">
              <a:avLst/>
            </a:prstGeom>
            <a:noFill/>
            <a:ln>
              <a:noFill/>
            </a:ln>
          </p:spPr>
          <p:txBody>
            <a:bodyPr wrap="square" rtlCol="0">
              <a:spAutoFit/>
            </a:bodyPr>
            <a:lstStyle/>
            <a:p>
              <a:pPr algn="r"/>
              <a:r>
                <a:rPr lang="en-US" dirty="0" smtClean="0">
                  <a:solidFill>
                    <a:schemeClr val="tx1">
                      <a:lumMod val="65000"/>
                      <a:lumOff val="35000"/>
                    </a:schemeClr>
                  </a:solidFill>
                </a:rPr>
                <a:t>Influent</a:t>
              </a:r>
              <a:endParaRPr lang="en-US" dirty="0">
                <a:solidFill>
                  <a:schemeClr val="tx1">
                    <a:lumMod val="65000"/>
                    <a:lumOff val="35000"/>
                  </a:schemeClr>
                </a:solidFill>
              </a:endParaRPr>
            </a:p>
          </p:txBody>
        </p:sp>
        <p:cxnSp>
          <p:nvCxnSpPr>
            <p:cNvPr id="25" name="Straight Arrow Connector 24"/>
            <p:cNvCxnSpPr/>
            <p:nvPr/>
          </p:nvCxnSpPr>
          <p:spPr>
            <a:xfrm>
              <a:off x="1225984" y="3923903"/>
              <a:ext cx="9144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6" name="Straight Arrow Connector 25"/>
            <p:cNvCxnSpPr/>
            <p:nvPr/>
          </p:nvCxnSpPr>
          <p:spPr>
            <a:xfrm>
              <a:off x="3505200" y="3923903"/>
              <a:ext cx="6096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28" name="Straight Arrow Connector 27"/>
            <p:cNvCxnSpPr/>
            <p:nvPr/>
          </p:nvCxnSpPr>
          <p:spPr>
            <a:xfrm>
              <a:off x="7101023" y="3923903"/>
              <a:ext cx="9144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30" name="TextBox 29"/>
            <p:cNvSpPr txBox="1"/>
            <p:nvPr/>
          </p:nvSpPr>
          <p:spPr>
            <a:xfrm>
              <a:off x="6781800" y="4953000"/>
              <a:ext cx="1412834" cy="646331"/>
            </a:xfrm>
            <a:prstGeom prst="rect">
              <a:avLst/>
            </a:prstGeom>
            <a:noFill/>
          </p:spPr>
          <p:txBody>
            <a:bodyPr wrap="square" rtlCol="0">
              <a:spAutoFit/>
            </a:bodyPr>
            <a:lstStyle/>
            <a:p>
              <a:pPr algn="ctr"/>
              <a:r>
                <a:rPr lang="en-US" dirty="0" smtClean="0">
                  <a:solidFill>
                    <a:schemeClr val="tx1">
                      <a:lumMod val="65000"/>
                      <a:lumOff val="35000"/>
                    </a:schemeClr>
                  </a:solidFill>
                </a:rPr>
                <a:t>RAS nitrification</a:t>
              </a:r>
              <a:endParaRPr lang="en-US" dirty="0">
                <a:solidFill>
                  <a:schemeClr val="tx1">
                    <a:lumMod val="65000"/>
                    <a:lumOff val="35000"/>
                  </a:schemeClr>
                </a:solidFill>
              </a:endParaRPr>
            </a:p>
          </p:txBody>
        </p:sp>
        <p:cxnSp>
          <p:nvCxnSpPr>
            <p:cNvPr id="31" name="Shape 12"/>
            <p:cNvCxnSpPr>
              <a:stCxn id="23" idx="3"/>
              <a:endCxn id="24" idx="2"/>
            </p:cNvCxnSpPr>
            <p:nvPr/>
          </p:nvCxnSpPr>
          <p:spPr>
            <a:xfrm rot="5400000" flipH="1">
              <a:off x="2882296" y="2676936"/>
              <a:ext cx="581050" cy="3185351"/>
            </a:xfrm>
            <a:prstGeom prst="bentConnector3">
              <a:avLst>
                <a:gd name="adj1" fmla="val -59014"/>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sp>
          <p:nvSpPr>
            <p:cNvPr id="32" name="TextBox 31"/>
            <p:cNvSpPr txBox="1"/>
            <p:nvPr/>
          </p:nvSpPr>
          <p:spPr>
            <a:xfrm>
              <a:off x="2590801" y="4923146"/>
              <a:ext cx="1429754" cy="646331"/>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RAS BOD removal</a:t>
              </a:r>
              <a:endParaRPr lang="en-US" dirty="0">
                <a:solidFill>
                  <a:schemeClr val="tx1">
                    <a:lumMod val="65000"/>
                    <a:lumOff val="35000"/>
                  </a:schemeClr>
                </a:solidFill>
              </a:endParaRPr>
            </a:p>
          </p:txBody>
        </p:sp>
        <p:sp>
          <p:nvSpPr>
            <p:cNvPr id="34" name="Rectangle 33"/>
            <p:cNvSpPr/>
            <p:nvPr/>
          </p:nvSpPr>
          <p:spPr>
            <a:xfrm>
              <a:off x="6078680" y="3256052"/>
              <a:ext cx="13716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Aeration tank</a:t>
              </a:r>
              <a:endParaRPr lang="en-US" dirty="0"/>
            </a:p>
          </p:txBody>
        </p:sp>
        <p:sp>
          <p:nvSpPr>
            <p:cNvPr id="35" name="Pentagon 34"/>
            <p:cNvSpPr/>
            <p:nvPr/>
          </p:nvSpPr>
          <p:spPr>
            <a:xfrm rot="5400000">
              <a:off x="8115300" y="3272014"/>
              <a:ext cx="1143000" cy="13716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Clarifier</a:t>
              </a:r>
              <a:endParaRPr lang="en-US" dirty="0"/>
            </a:p>
          </p:txBody>
        </p:sp>
        <p:cxnSp>
          <p:nvCxnSpPr>
            <p:cNvPr id="37" name="Straight Arrow Connector 36"/>
            <p:cNvCxnSpPr/>
            <p:nvPr/>
          </p:nvCxnSpPr>
          <p:spPr>
            <a:xfrm>
              <a:off x="5486400" y="3923903"/>
              <a:ext cx="609600" cy="1588"/>
            </a:xfrm>
            <a:prstGeom prst="straightConnector1">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cxnSp>
          <p:nvCxnSpPr>
            <p:cNvPr id="43" name="Shape 42"/>
            <p:cNvCxnSpPr>
              <a:stCxn id="35" idx="3"/>
            </p:cNvCxnSpPr>
            <p:nvPr/>
          </p:nvCxnSpPr>
          <p:spPr>
            <a:xfrm rot="5400000" flipH="1">
              <a:off x="6917443" y="2759957"/>
              <a:ext cx="566914" cy="2971800"/>
            </a:xfrm>
            <a:prstGeom prst="bentConnector4">
              <a:avLst>
                <a:gd name="adj1" fmla="val -65696"/>
                <a:gd name="adj2" fmla="val 100064"/>
              </a:avLst>
            </a:prstGeom>
            <a:ln w="31750" cmpd="sng">
              <a:solidFill>
                <a:schemeClr val="tx1">
                  <a:lumMod val="50000"/>
                  <a:lumOff val="50000"/>
                </a:schemeClr>
              </a:solidFill>
              <a:headEnd type="none" w="med" len="med"/>
              <a:tailEnd type="triangle" w="med" len="med"/>
            </a:ln>
          </p:spPr>
          <p:style>
            <a:lnRef idx="3">
              <a:schemeClr val="dk1"/>
            </a:lnRef>
            <a:fillRef idx="0">
              <a:schemeClr val="dk1"/>
            </a:fillRef>
            <a:effectRef idx="2">
              <a:schemeClr val="dk1"/>
            </a:effectRef>
            <a:fontRef idx="minor">
              <a:schemeClr val="tx1"/>
            </a:fontRef>
          </p:style>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438400" y="2590800"/>
            <a:ext cx="609600" cy="762000"/>
            <a:chOff x="5334000" y="457200"/>
            <a:chExt cx="609600" cy="762000"/>
          </a:xfrm>
        </p:grpSpPr>
        <p:sp>
          <p:nvSpPr>
            <p:cNvPr id="6" name="Oval 5"/>
            <p:cNvSpPr/>
            <p:nvPr/>
          </p:nvSpPr>
          <p:spPr>
            <a:xfrm>
              <a:off x="5334000" y="914400"/>
              <a:ext cx="304800" cy="3048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7" name="Oval 6"/>
            <p:cNvSpPr/>
            <p:nvPr/>
          </p:nvSpPr>
          <p:spPr>
            <a:xfrm>
              <a:off x="5715000" y="762000"/>
              <a:ext cx="228600" cy="228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sp>
          <p:nvSpPr>
            <p:cNvPr id="8" name="Oval 7"/>
            <p:cNvSpPr/>
            <p:nvPr/>
          </p:nvSpPr>
          <p:spPr>
            <a:xfrm>
              <a:off x="5410200" y="457200"/>
              <a:ext cx="228600" cy="228600"/>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en-US"/>
            </a:p>
          </p:txBody>
        </p:sp>
      </p:grpSp>
      <p:sp>
        <p:nvSpPr>
          <p:cNvPr id="5" name="Oval 4"/>
          <p:cNvSpPr/>
          <p:nvPr/>
        </p:nvSpPr>
        <p:spPr>
          <a:xfrm>
            <a:off x="533400" y="1524000"/>
            <a:ext cx="2133600" cy="685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sp>
        <p:nvSpPr>
          <p:cNvPr id="3" name="Title 2"/>
          <p:cNvSpPr>
            <a:spLocks noGrp="1"/>
          </p:cNvSpPr>
          <p:nvPr>
            <p:ph type="title"/>
          </p:nvPr>
        </p:nvSpPr>
        <p:spPr/>
        <p:txBody>
          <a:bodyPr/>
          <a:lstStyle/>
          <a:p>
            <a:r>
              <a:rPr lang="en-US" dirty="0" smtClean="0"/>
              <a:t>Denitrification</a:t>
            </a:r>
            <a:endParaRPr lang="en-US" dirty="0"/>
          </a:p>
        </p:txBody>
      </p:sp>
      <p:sp>
        <p:nvSpPr>
          <p:cNvPr id="4" name="Content Placeholder 3"/>
          <p:cNvSpPr>
            <a:spLocks noGrp="1"/>
          </p:cNvSpPr>
          <p:nvPr>
            <p:ph idx="1"/>
          </p:nvPr>
        </p:nvSpPr>
        <p:spPr/>
        <p:txBody>
          <a:bodyPr/>
          <a:lstStyle/>
          <a:p>
            <a:pPr>
              <a:buNone/>
            </a:pPr>
            <a:r>
              <a:rPr lang="en-US" sz="2800" dirty="0" smtClean="0"/>
              <a:t>Nitrates (NO</a:t>
            </a:r>
            <a:r>
              <a:rPr lang="en-US" sz="2800" baseline="-25000" dirty="0" smtClean="0"/>
              <a:t>3</a:t>
            </a:r>
            <a:r>
              <a:rPr lang="en-US" sz="2800" dirty="0" smtClean="0"/>
              <a:t>) + Organics + heterotrophic bacteria =</a:t>
            </a:r>
          </a:p>
          <a:p>
            <a:pPr>
              <a:buNone/>
            </a:pPr>
            <a:endParaRPr lang="en-US" sz="2800" dirty="0" smtClean="0"/>
          </a:p>
          <a:p>
            <a:pPr algn="ctr">
              <a:buNone/>
            </a:pPr>
            <a:r>
              <a:rPr lang="en-US" sz="2800" dirty="0" smtClean="0"/>
              <a:t> Nitrogen gas + </a:t>
            </a:r>
            <a:r>
              <a:rPr lang="en-US" sz="2800" dirty="0" smtClean="0">
                <a:solidFill>
                  <a:schemeClr val="accent6">
                    <a:lumMod val="75000"/>
                  </a:schemeClr>
                </a:solidFill>
                <a:effectLst>
                  <a:outerShdw blurRad="38100" dist="38100" dir="2700000" algn="tl">
                    <a:srgbClr val="000000">
                      <a:alpha val="43137"/>
                    </a:srgbClr>
                  </a:outerShdw>
                </a:effectLst>
              </a:rPr>
              <a:t>Alkalinity </a:t>
            </a:r>
            <a:r>
              <a:rPr lang="en-US" sz="2800" dirty="0" smtClean="0"/>
              <a:t>(carbon dioxide)</a:t>
            </a:r>
          </a:p>
          <a:p>
            <a:endParaRPr lang="en-US" sz="2800" dirty="0" smtClean="0"/>
          </a:p>
          <a:p>
            <a:r>
              <a:rPr lang="en-US" sz="2800" dirty="0" smtClean="0"/>
              <a:t>2.86 mg CBOD/mg of nitrate</a:t>
            </a:r>
          </a:p>
          <a:p>
            <a:r>
              <a:rPr lang="en-US" sz="2800" dirty="0" smtClean="0"/>
              <a:t>Anoxic zone less than 0.1 mg/L</a:t>
            </a:r>
          </a:p>
          <a:p>
            <a:r>
              <a:rPr lang="en-US" sz="2800" dirty="0" smtClean="0"/>
              <a:t>Produces  3.57 mg of alkalinity</a:t>
            </a:r>
          </a:p>
          <a:p>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20"/>
          <p:cNvSpPr/>
          <p:nvPr/>
        </p:nvSpPr>
        <p:spPr>
          <a:xfrm>
            <a:off x="4724400" y="2514600"/>
            <a:ext cx="2286000" cy="18288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Anoxic</a:t>
            </a:r>
          </a:p>
          <a:p>
            <a:pPr algn="ctr"/>
            <a:endParaRPr lang="en-US" sz="2000" dirty="0"/>
          </a:p>
          <a:p>
            <a:pPr algn="ctr"/>
            <a:r>
              <a:rPr lang="en-US" sz="2000" dirty="0" smtClean="0">
                <a:sym typeface="Wingdings"/>
              </a:rPr>
              <a:t>  Nitrogen gas</a:t>
            </a:r>
          </a:p>
          <a:p>
            <a:r>
              <a:rPr lang="en-US" sz="2000" dirty="0">
                <a:sym typeface="Wingdings"/>
              </a:rPr>
              <a:t> </a:t>
            </a:r>
            <a:r>
              <a:rPr lang="en-US" sz="2000" dirty="0" smtClean="0">
                <a:sym typeface="Wingdings"/>
              </a:rPr>
              <a:t>                 (N</a:t>
            </a:r>
            <a:r>
              <a:rPr lang="en-US" sz="2000" baseline="-15000" dirty="0" smtClean="0">
                <a:sym typeface="Wingdings"/>
              </a:rPr>
              <a:t>2</a:t>
            </a:r>
            <a:r>
              <a:rPr lang="en-US" sz="2000" dirty="0" smtClean="0">
                <a:sym typeface="Wingdings"/>
              </a:rPr>
              <a:t>)</a:t>
            </a:r>
          </a:p>
        </p:txBody>
      </p:sp>
      <p:sp>
        <p:nvSpPr>
          <p:cNvPr id="22" name="TextBox 21"/>
          <p:cNvSpPr txBox="1"/>
          <p:nvPr/>
        </p:nvSpPr>
        <p:spPr>
          <a:xfrm>
            <a:off x="478220" y="2777360"/>
            <a:ext cx="1600200" cy="646331"/>
          </a:xfrm>
          <a:prstGeom prst="rect">
            <a:avLst/>
          </a:prstGeom>
          <a:noFill/>
          <a:ln>
            <a:noFill/>
          </a:ln>
        </p:spPr>
        <p:txBody>
          <a:bodyPr wrap="square" rtlCol="0">
            <a:spAutoFit/>
          </a:bodyPr>
          <a:lstStyle/>
          <a:p>
            <a:pPr algn="r"/>
            <a:r>
              <a:rPr lang="en-US" dirty="0" smtClean="0">
                <a:solidFill>
                  <a:schemeClr val="tx1">
                    <a:lumMod val="75000"/>
                    <a:lumOff val="25000"/>
                  </a:schemeClr>
                </a:solidFill>
              </a:rPr>
              <a:t>Ammonia (NH</a:t>
            </a:r>
            <a:r>
              <a:rPr lang="en-US" baseline="-25000" dirty="0" smtClean="0">
                <a:solidFill>
                  <a:schemeClr val="tx1">
                    <a:lumMod val="75000"/>
                    <a:lumOff val="25000"/>
                  </a:schemeClr>
                </a:solidFill>
              </a:rPr>
              <a:t>3</a:t>
            </a:r>
            <a:r>
              <a:rPr lang="en-US" dirty="0" smtClean="0">
                <a:solidFill>
                  <a:schemeClr val="tx1">
                    <a:lumMod val="75000"/>
                    <a:lumOff val="25000"/>
                  </a:schemeClr>
                </a:solidFill>
              </a:rPr>
              <a:t>)</a:t>
            </a:r>
            <a:endParaRPr lang="en-US" dirty="0">
              <a:solidFill>
                <a:schemeClr val="tx1">
                  <a:lumMod val="75000"/>
                  <a:lumOff val="25000"/>
                </a:schemeClr>
              </a:solidFill>
            </a:endParaRPr>
          </a:p>
        </p:txBody>
      </p:sp>
      <p:sp>
        <p:nvSpPr>
          <p:cNvPr id="27" name="Rectangle 26"/>
          <p:cNvSpPr/>
          <p:nvPr/>
        </p:nvSpPr>
        <p:spPr>
          <a:xfrm>
            <a:off x="2133600" y="2514600"/>
            <a:ext cx="2286000" cy="18288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Aerobic</a:t>
            </a:r>
          </a:p>
          <a:p>
            <a:pPr algn="ctr"/>
            <a:endParaRPr lang="en-US" sz="2000" dirty="0" smtClean="0"/>
          </a:p>
          <a:p>
            <a:pPr algn="ctr"/>
            <a:r>
              <a:rPr lang="en-US" sz="2000" dirty="0" smtClean="0"/>
              <a:t>Nitrite  </a:t>
            </a:r>
            <a:r>
              <a:rPr lang="en-US" sz="2000" dirty="0" smtClean="0">
                <a:sym typeface="Wingdings"/>
              </a:rPr>
              <a:t>  Nitrate</a:t>
            </a:r>
          </a:p>
          <a:p>
            <a:pPr algn="ctr"/>
            <a:r>
              <a:rPr lang="en-US" sz="2000" dirty="0" smtClean="0"/>
              <a:t>(NO</a:t>
            </a:r>
            <a:r>
              <a:rPr lang="en-US" sz="2000" baseline="-15000" dirty="0" smtClean="0"/>
              <a:t>2</a:t>
            </a:r>
            <a:r>
              <a:rPr lang="en-US" sz="2000" dirty="0" smtClean="0"/>
              <a:t>)         </a:t>
            </a:r>
            <a:r>
              <a:rPr lang="en-US" sz="2000" dirty="0" smtClean="0">
                <a:sym typeface="Wingdings"/>
              </a:rPr>
              <a:t>(NO</a:t>
            </a:r>
            <a:r>
              <a:rPr lang="en-US" sz="2000" baseline="-15000" dirty="0" smtClean="0">
                <a:sym typeface="Wingdings"/>
              </a:rPr>
              <a:t>3</a:t>
            </a:r>
            <a:r>
              <a:rPr lang="en-US" sz="2000" dirty="0" smtClean="0">
                <a:sym typeface="Wingdings"/>
              </a:rPr>
              <a:t>)</a:t>
            </a:r>
          </a:p>
        </p:txBody>
      </p:sp>
      <p:sp>
        <p:nvSpPr>
          <p:cNvPr id="46" name="Title 45"/>
          <p:cNvSpPr>
            <a:spLocks noGrp="1"/>
          </p:cNvSpPr>
          <p:nvPr>
            <p:ph type="title"/>
          </p:nvPr>
        </p:nvSpPr>
        <p:spPr/>
        <p:txBody>
          <a:bodyPr>
            <a:normAutofit fontScale="90000"/>
          </a:bodyPr>
          <a:lstStyle/>
          <a:p>
            <a:r>
              <a:rPr lang="en-US" dirty="0" smtClean="0"/>
              <a:t>Basic removal of nitrogen in a wastewater facility</a:t>
            </a:r>
            <a:br>
              <a:rPr lang="en-US" dirty="0" smtClean="0"/>
            </a:br>
            <a:endParaRPr lang="en-US" dirty="0"/>
          </a:p>
        </p:txBody>
      </p:sp>
      <p:sp>
        <p:nvSpPr>
          <p:cNvPr id="47" name="Text Placeholder 46"/>
          <p:cNvSpPr>
            <a:spLocks noGrp="1"/>
          </p:cNvSpPr>
          <p:nvPr>
            <p:ph type="body" idx="1"/>
          </p:nvPr>
        </p:nvSpPr>
        <p:spPr>
          <a:xfrm>
            <a:off x="2133600" y="1798638"/>
            <a:ext cx="2286000" cy="639762"/>
          </a:xfrm>
        </p:spPr>
        <p:txBody>
          <a:bodyPr/>
          <a:lstStyle/>
          <a:p>
            <a:pPr algn="ctr"/>
            <a:r>
              <a:rPr lang="en-US" dirty="0" smtClean="0"/>
              <a:t>Nitrification</a:t>
            </a:r>
            <a:endParaRPr lang="en-US" dirty="0"/>
          </a:p>
        </p:txBody>
      </p:sp>
      <p:sp>
        <p:nvSpPr>
          <p:cNvPr id="49" name="Text Placeholder 48"/>
          <p:cNvSpPr>
            <a:spLocks noGrp="1"/>
          </p:cNvSpPr>
          <p:nvPr>
            <p:ph type="body" sz="quarter" idx="3"/>
          </p:nvPr>
        </p:nvSpPr>
        <p:spPr>
          <a:xfrm>
            <a:off x="4724400" y="1798638"/>
            <a:ext cx="2286000" cy="639762"/>
          </a:xfrm>
        </p:spPr>
        <p:txBody>
          <a:bodyPr/>
          <a:lstStyle/>
          <a:p>
            <a:pPr algn="ctr"/>
            <a:r>
              <a:rPr lang="en-US" dirty="0" smtClean="0"/>
              <a:t>Denitrification </a:t>
            </a:r>
            <a:endParaRPr lang="en-US" dirty="0"/>
          </a:p>
        </p:txBody>
      </p:sp>
      <p:cxnSp>
        <p:nvCxnSpPr>
          <p:cNvPr id="57" name="Straight Arrow Connector 56"/>
          <p:cNvCxnSpPr/>
          <p:nvPr/>
        </p:nvCxnSpPr>
        <p:spPr>
          <a:xfrm>
            <a:off x="685800" y="3428206"/>
            <a:ext cx="1447800" cy="1588"/>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dirty="0" smtClean="0"/>
              <a:t>Denitrification</a:t>
            </a:r>
          </a:p>
        </p:txBody>
      </p:sp>
      <p:sp>
        <p:nvSpPr>
          <p:cNvPr id="5123" name="Content Placeholder 2"/>
          <p:cNvSpPr>
            <a:spLocks noGrp="1"/>
          </p:cNvSpPr>
          <p:nvPr>
            <p:ph idx="1"/>
          </p:nvPr>
        </p:nvSpPr>
        <p:spPr>
          <a:xfrm>
            <a:off x="457200" y="1600201"/>
            <a:ext cx="4114800" cy="609600"/>
          </a:xfrm>
        </p:spPr>
        <p:txBody>
          <a:bodyPr/>
          <a:lstStyle/>
          <a:p>
            <a:pPr>
              <a:buNone/>
            </a:pPr>
            <a:r>
              <a:rPr lang="en-US" dirty="0" smtClean="0"/>
              <a:t>Wuhrmann process</a:t>
            </a:r>
          </a:p>
        </p:txBody>
      </p:sp>
      <p:grpSp>
        <p:nvGrpSpPr>
          <p:cNvPr id="38" name="Group 37"/>
          <p:cNvGrpSpPr/>
          <p:nvPr/>
        </p:nvGrpSpPr>
        <p:grpSpPr>
          <a:xfrm>
            <a:off x="762000" y="2413204"/>
            <a:ext cx="7620000" cy="2768396"/>
            <a:chOff x="1066800" y="2269734"/>
            <a:chExt cx="7620000" cy="2768396"/>
          </a:xfrm>
        </p:grpSpPr>
        <p:grpSp>
          <p:nvGrpSpPr>
            <p:cNvPr id="37" name="Group 36"/>
            <p:cNvGrpSpPr/>
            <p:nvPr/>
          </p:nvGrpSpPr>
          <p:grpSpPr>
            <a:xfrm>
              <a:off x="1066800" y="2269734"/>
              <a:ext cx="7620000" cy="1371600"/>
              <a:chOff x="1066800" y="2269734"/>
              <a:chExt cx="7620000" cy="1371600"/>
            </a:xfrm>
          </p:grpSpPr>
          <p:sp>
            <p:nvSpPr>
              <p:cNvPr id="20" name="Rectangle 19"/>
              <p:cNvSpPr/>
              <p:nvPr/>
            </p:nvSpPr>
            <p:spPr>
              <a:xfrm>
                <a:off x="3754348" y="2269734"/>
                <a:ext cx="1828800" cy="13716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Anoxic tank</a:t>
                </a:r>
                <a:endParaRPr lang="en-US" sz="2000" dirty="0"/>
              </a:p>
            </p:txBody>
          </p:sp>
          <p:sp>
            <p:nvSpPr>
              <p:cNvPr id="21" name="Pentagon 20"/>
              <p:cNvSpPr/>
              <p:nvPr/>
            </p:nvSpPr>
            <p:spPr>
              <a:xfrm rot="5400000">
                <a:off x="6553200" y="2155434"/>
                <a:ext cx="1143000" cy="16002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smtClean="0"/>
                  <a:t>Clarifier</a:t>
                </a:r>
                <a:endParaRPr lang="en-US" sz="2000" dirty="0"/>
              </a:p>
            </p:txBody>
          </p:sp>
          <p:sp>
            <p:nvSpPr>
              <p:cNvPr id="23" name="Rectangle 22"/>
              <p:cNvSpPr/>
              <p:nvPr/>
            </p:nvSpPr>
            <p:spPr>
              <a:xfrm>
                <a:off x="1917182" y="2269734"/>
                <a:ext cx="18288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Aeration tank</a:t>
                </a:r>
                <a:endParaRPr lang="en-US" sz="2000" dirty="0"/>
              </a:p>
            </p:txBody>
          </p:sp>
          <p:cxnSp>
            <p:nvCxnSpPr>
              <p:cNvPr id="25" name="Straight Arrow Connector 24"/>
              <p:cNvCxnSpPr>
                <a:endCxn id="23" idx="1"/>
              </p:cNvCxnSpPr>
              <p:nvPr/>
            </p:nvCxnSpPr>
            <p:spPr>
              <a:xfrm flipV="1">
                <a:off x="1066800" y="2955534"/>
                <a:ext cx="850382" cy="16266"/>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27" name="Straight Arrow Connector 26"/>
              <p:cNvCxnSpPr>
                <a:stCxn id="20" idx="3"/>
              </p:cNvCxnSpPr>
              <p:nvPr/>
            </p:nvCxnSpPr>
            <p:spPr>
              <a:xfrm>
                <a:off x="5583148" y="2955534"/>
                <a:ext cx="741452" cy="16266"/>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29" name="Straight Arrow Connector 28"/>
              <p:cNvCxnSpPr/>
              <p:nvPr/>
            </p:nvCxnSpPr>
            <p:spPr>
              <a:xfrm>
                <a:off x="7924800" y="2971800"/>
                <a:ext cx="762000" cy="1588"/>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1" name="Shape 30"/>
              <p:cNvCxnSpPr>
                <a:stCxn id="21" idx="3"/>
              </p:cNvCxnSpPr>
              <p:nvPr/>
            </p:nvCxnSpPr>
            <p:spPr>
              <a:xfrm rot="5400000" flipH="1">
                <a:off x="3970533" y="372867"/>
                <a:ext cx="555234" cy="5753100"/>
              </a:xfrm>
              <a:prstGeom prst="bentConnector4">
                <a:avLst>
                  <a:gd name="adj1" fmla="val -215112"/>
                  <a:gd name="adj2" fmla="val 9997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grpSp>
        <p:sp>
          <p:nvSpPr>
            <p:cNvPr id="36" name="TextBox 35"/>
            <p:cNvSpPr txBox="1"/>
            <p:nvPr/>
          </p:nvSpPr>
          <p:spPr>
            <a:xfrm>
              <a:off x="4364975" y="4114800"/>
              <a:ext cx="1023651" cy="923330"/>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Return activated sludge</a:t>
              </a:r>
              <a:endParaRPr lang="en-US" dirty="0">
                <a:solidFill>
                  <a:schemeClr val="tx1">
                    <a:lumMod val="65000"/>
                    <a:lumOff val="35000"/>
                  </a:schemeClr>
                </a:solidFill>
              </a:endParaRPr>
            </a:p>
          </p:txBody>
        </p:sp>
      </p:gr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r>
              <a:rPr lang="en-US" dirty="0" smtClean="0"/>
              <a:t>Denitrification</a:t>
            </a:r>
          </a:p>
        </p:txBody>
      </p:sp>
      <p:sp>
        <p:nvSpPr>
          <p:cNvPr id="6147" name="Content Placeholder 2"/>
          <p:cNvSpPr>
            <a:spLocks noGrp="1"/>
          </p:cNvSpPr>
          <p:nvPr>
            <p:ph idx="1"/>
          </p:nvPr>
        </p:nvSpPr>
        <p:spPr>
          <a:xfrm>
            <a:off x="457200" y="1600201"/>
            <a:ext cx="8229600" cy="762000"/>
          </a:xfrm>
        </p:spPr>
        <p:txBody>
          <a:bodyPr/>
          <a:lstStyle/>
          <a:p>
            <a:pPr>
              <a:buNone/>
            </a:pPr>
            <a:r>
              <a:rPr lang="en-US" dirty="0" smtClean="0"/>
              <a:t>Ludzack-Ettinger process</a:t>
            </a:r>
          </a:p>
        </p:txBody>
      </p:sp>
      <p:grpSp>
        <p:nvGrpSpPr>
          <p:cNvPr id="23" name="Group 22"/>
          <p:cNvGrpSpPr/>
          <p:nvPr/>
        </p:nvGrpSpPr>
        <p:grpSpPr>
          <a:xfrm>
            <a:off x="762000" y="2429470"/>
            <a:ext cx="7620000" cy="2768396"/>
            <a:chOff x="1066800" y="2269734"/>
            <a:chExt cx="7620000" cy="2768396"/>
          </a:xfrm>
        </p:grpSpPr>
        <p:grpSp>
          <p:nvGrpSpPr>
            <p:cNvPr id="24" name="Group 36"/>
            <p:cNvGrpSpPr/>
            <p:nvPr/>
          </p:nvGrpSpPr>
          <p:grpSpPr>
            <a:xfrm>
              <a:off x="1066800" y="2269734"/>
              <a:ext cx="7620000" cy="1371600"/>
              <a:chOff x="1066800" y="2269734"/>
              <a:chExt cx="7620000" cy="1371600"/>
            </a:xfrm>
          </p:grpSpPr>
          <p:sp>
            <p:nvSpPr>
              <p:cNvPr id="28" name="Rectangle 27"/>
              <p:cNvSpPr/>
              <p:nvPr/>
            </p:nvSpPr>
            <p:spPr>
              <a:xfrm>
                <a:off x="3292866" y="2269734"/>
                <a:ext cx="22860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Aeration tank</a:t>
                </a:r>
                <a:endParaRPr lang="en-US" sz="2000" dirty="0"/>
              </a:p>
            </p:txBody>
          </p:sp>
          <p:sp>
            <p:nvSpPr>
              <p:cNvPr id="26" name="Rectangle 25"/>
              <p:cNvSpPr/>
              <p:nvPr/>
            </p:nvSpPr>
            <p:spPr>
              <a:xfrm>
                <a:off x="1915274" y="2269734"/>
                <a:ext cx="1371600" cy="13716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Anoxic tank</a:t>
                </a:r>
                <a:endParaRPr lang="en-US" sz="2000" dirty="0"/>
              </a:p>
            </p:txBody>
          </p:sp>
          <p:sp>
            <p:nvSpPr>
              <p:cNvPr id="27" name="Pentagon 26"/>
              <p:cNvSpPr/>
              <p:nvPr/>
            </p:nvSpPr>
            <p:spPr>
              <a:xfrm rot="5400000">
                <a:off x="6553200" y="2155434"/>
                <a:ext cx="1143000" cy="16002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smtClean="0"/>
                  <a:t>Clarifier</a:t>
                </a:r>
                <a:endParaRPr lang="en-US" sz="2000" dirty="0"/>
              </a:p>
            </p:txBody>
          </p:sp>
          <p:cxnSp>
            <p:nvCxnSpPr>
              <p:cNvPr id="29" name="Straight Arrow Connector 28"/>
              <p:cNvCxnSpPr>
                <a:endCxn id="26" idx="1"/>
              </p:cNvCxnSpPr>
              <p:nvPr/>
            </p:nvCxnSpPr>
            <p:spPr>
              <a:xfrm flipV="1">
                <a:off x="1066800" y="2955534"/>
                <a:ext cx="848474" cy="16266"/>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a:off x="5593422" y="2955534"/>
                <a:ext cx="741452" cy="16266"/>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2" name="Straight Arrow Connector 31"/>
              <p:cNvCxnSpPr/>
              <p:nvPr/>
            </p:nvCxnSpPr>
            <p:spPr>
              <a:xfrm>
                <a:off x="7924800" y="2971800"/>
                <a:ext cx="762000" cy="1588"/>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3" name="Shape 32"/>
              <p:cNvCxnSpPr>
                <a:stCxn id="27" idx="3"/>
              </p:cNvCxnSpPr>
              <p:nvPr/>
            </p:nvCxnSpPr>
            <p:spPr>
              <a:xfrm rot="5400000" flipH="1">
                <a:off x="3970533" y="372867"/>
                <a:ext cx="555234" cy="5753100"/>
              </a:xfrm>
              <a:prstGeom prst="bentConnector4">
                <a:avLst>
                  <a:gd name="adj1" fmla="val -215112"/>
                  <a:gd name="adj2" fmla="val 9997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grpSp>
        <p:sp>
          <p:nvSpPr>
            <p:cNvPr id="25" name="TextBox 24"/>
            <p:cNvSpPr txBox="1"/>
            <p:nvPr/>
          </p:nvSpPr>
          <p:spPr>
            <a:xfrm>
              <a:off x="4364975" y="4114800"/>
              <a:ext cx="1023651" cy="923330"/>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Return activated sludge</a:t>
              </a:r>
              <a:endParaRPr lang="en-US" dirty="0">
                <a:solidFill>
                  <a:schemeClr val="tx1">
                    <a:lumMod val="65000"/>
                    <a:lumOff val="35000"/>
                  </a:schemeClr>
                </a:solidFill>
              </a:endParaRPr>
            </a:p>
          </p:txBody>
        </p:sp>
      </p:gr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Denitrification</a:t>
            </a:r>
          </a:p>
        </p:txBody>
      </p:sp>
      <p:sp>
        <p:nvSpPr>
          <p:cNvPr id="7171" name="Content Placeholder 2"/>
          <p:cNvSpPr>
            <a:spLocks noGrp="1"/>
          </p:cNvSpPr>
          <p:nvPr>
            <p:ph idx="1"/>
          </p:nvPr>
        </p:nvSpPr>
        <p:spPr>
          <a:xfrm>
            <a:off x="457200" y="1600201"/>
            <a:ext cx="8229600" cy="838200"/>
          </a:xfrm>
        </p:spPr>
        <p:txBody>
          <a:bodyPr/>
          <a:lstStyle/>
          <a:p>
            <a:pPr>
              <a:buNone/>
            </a:pPr>
            <a:r>
              <a:rPr lang="en-US" dirty="0" smtClean="0"/>
              <a:t>Modified Ludzack-Ettinger process</a:t>
            </a:r>
          </a:p>
        </p:txBody>
      </p:sp>
      <p:grpSp>
        <p:nvGrpSpPr>
          <p:cNvPr id="60" name="Group 59"/>
          <p:cNvGrpSpPr/>
          <p:nvPr/>
        </p:nvGrpSpPr>
        <p:grpSpPr>
          <a:xfrm>
            <a:off x="762000" y="2297668"/>
            <a:ext cx="7620000" cy="3442529"/>
            <a:chOff x="762000" y="2297668"/>
            <a:chExt cx="7620000" cy="3442529"/>
          </a:xfrm>
        </p:grpSpPr>
        <p:grpSp>
          <p:nvGrpSpPr>
            <p:cNvPr id="22" name="Group 21"/>
            <p:cNvGrpSpPr/>
            <p:nvPr/>
          </p:nvGrpSpPr>
          <p:grpSpPr>
            <a:xfrm>
              <a:off x="762000" y="2971801"/>
              <a:ext cx="7620000" cy="2768396"/>
              <a:chOff x="1066800" y="2269734"/>
              <a:chExt cx="7620000" cy="2768396"/>
            </a:xfrm>
          </p:grpSpPr>
          <p:grpSp>
            <p:nvGrpSpPr>
              <p:cNvPr id="23" name="Group 36"/>
              <p:cNvGrpSpPr/>
              <p:nvPr/>
            </p:nvGrpSpPr>
            <p:grpSpPr>
              <a:xfrm>
                <a:off x="1066800" y="2269734"/>
                <a:ext cx="7620000" cy="1371600"/>
                <a:chOff x="1066800" y="2269734"/>
                <a:chExt cx="7620000" cy="1371600"/>
              </a:xfrm>
            </p:grpSpPr>
            <p:sp>
              <p:nvSpPr>
                <p:cNvPr id="25" name="Rectangle 24"/>
                <p:cNvSpPr/>
                <p:nvPr/>
              </p:nvSpPr>
              <p:spPr>
                <a:xfrm>
                  <a:off x="3292866" y="2269734"/>
                  <a:ext cx="22860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Aeration tank</a:t>
                  </a:r>
                  <a:endParaRPr lang="en-US" sz="2000" dirty="0"/>
                </a:p>
              </p:txBody>
            </p:sp>
            <p:sp>
              <p:nvSpPr>
                <p:cNvPr id="26" name="Rectangle 25"/>
                <p:cNvSpPr/>
                <p:nvPr/>
              </p:nvSpPr>
              <p:spPr>
                <a:xfrm>
                  <a:off x="1915274" y="2269734"/>
                  <a:ext cx="1371600" cy="13716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dirty="0" smtClean="0"/>
                    <a:t>Anoxic tank</a:t>
                  </a:r>
                  <a:endParaRPr lang="en-US" sz="2000" dirty="0"/>
                </a:p>
              </p:txBody>
            </p:sp>
            <p:sp>
              <p:nvSpPr>
                <p:cNvPr id="27" name="Pentagon 26"/>
                <p:cNvSpPr/>
                <p:nvPr/>
              </p:nvSpPr>
              <p:spPr>
                <a:xfrm rot="5400000">
                  <a:off x="6553200" y="2155434"/>
                  <a:ext cx="1143000" cy="16002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smtClean="0"/>
                    <a:t>Clarifier</a:t>
                  </a:r>
                  <a:endParaRPr lang="en-US" sz="2000" dirty="0"/>
                </a:p>
              </p:txBody>
            </p:sp>
            <p:cxnSp>
              <p:nvCxnSpPr>
                <p:cNvPr id="28" name="Straight Arrow Connector 27"/>
                <p:cNvCxnSpPr>
                  <a:endCxn id="26" idx="1"/>
                </p:cNvCxnSpPr>
                <p:nvPr/>
              </p:nvCxnSpPr>
              <p:spPr>
                <a:xfrm flipV="1">
                  <a:off x="1066800" y="2955534"/>
                  <a:ext cx="848474" cy="16266"/>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0" name="Straight Arrow Connector 29"/>
                <p:cNvCxnSpPr/>
                <p:nvPr/>
              </p:nvCxnSpPr>
              <p:spPr>
                <a:xfrm>
                  <a:off x="5593422" y="2955534"/>
                  <a:ext cx="741452" cy="16266"/>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7924800" y="2971800"/>
                  <a:ext cx="762000" cy="1588"/>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3" name="Shape 32"/>
                <p:cNvCxnSpPr>
                  <a:stCxn id="27" idx="3"/>
                </p:cNvCxnSpPr>
                <p:nvPr/>
              </p:nvCxnSpPr>
              <p:spPr>
                <a:xfrm rot="5400000" flipH="1">
                  <a:off x="3970533" y="372867"/>
                  <a:ext cx="555234" cy="5753100"/>
                </a:xfrm>
                <a:prstGeom prst="bentConnector4">
                  <a:avLst>
                    <a:gd name="adj1" fmla="val -215112"/>
                    <a:gd name="adj2" fmla="val 9997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grpSp>
          <p:sp>
            <p:nvSpPr>
              <p:cNvPr id="24" name="TextBox 23"/>
              <p:cNvSpPr txBox="1"/>
              <p:nvPr/>
            </p:nvSpPr>
            <p:spPr>
              <a:xfrm>
                <a:off x="4364975" y="4114800"/>
                <a:ext cx="1023651" cy="923330"/>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Return activated sludge</a:t>
                </a:r>
                <a:endParaRPr lang="en-US" dirty="0">
                  <a:solidFill>
                    <a:schemeClr val="tx1">
                      <a:lumMod val="65000"/>
                      <a:lumOff val="35000"/>
                    </a:schemeClr>
                  </a:solidFill>
                </a:endParaRPr>
              </a:p>
            </p:txBody>
          </p:sp>
        </p:grpSp>
        <p:cxnSp>
          <p:nvCxnSpPr>
            <p:cNvPr id="56" name="Shape 55"/>
            <p:cNvCxnSpPr/>
            <p:nvPr/>
          </p:nvCxnSpPr>
          <p:spPr>
            <a:xfrm rot="16200000" flipH="1" flipV="1">
              <a:off x="2975468" y="1825133"/>
              <a:ext cx="8930" cy="2302266"/>
            </a:xfrm>
            <a:prstGeom prst="bentConnector4">
              <a:avLst>
                <a:gd name="adj1" fmla="val -3020124"/>
                <a:gd name="adj2" fmla="val 99814"/>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59" name="TextBox 58"/>
            <p:cNvSpPr txBox="1"/>
            <p:nvPr/>
          </p:nvSpPr>
          <p:spPr>
            <a:xfrm>
              <a:off x="1981200" y="2297668"/>
              <a:ext cx="1981200" cy="369332"/>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Nitrified</a:t>
              </a:r>
              <a:r>
                <a:rPr lang="en-US" dirty="0" smtClean="0">
                  <a:solidFill>
                    <a:schemeClr val="tx1">
                      <a:lumMod val="50000"/>
                      <a:lumOff val="50000"/>
                    </a:schemeClr>
                  </a:solidFill>
                </a:rPr>
                <a:t> </a:t>
              </a:r>
              <a:r>
                <a:rPr lang="en-US" dirty="0" smtClean="0">
                  <a:solidFill>
                    <a:schemeClr val="tx1">
                      <a:lumMod val="65000"/>
                      <a:lumOff val="35000"/>
                    </a:schemeClr>
                  </a:solidFill>
                </a:rPr>
                <a:t>recycle</a:t>
              </a:r>
              <a:endParaRPr lang="en-US" dirty="0">
                <a:solidFill>
                  <a:schemeClr val="tx1">
                    <a:lumMod val="65000"/>
                    <a:lumOff val="35000"/>
                  </a:schemeClr>
                </a:solidFill>
              </a:endParaRPr>
            </a:p>
          </p:txBody>
        </p:sp>
      </p:gr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Denitrification</a:t>
            </a:r>
            <a:endParaRPr lang="en-US" dirty="0"/>
          </a:p>
        </p:txBody>
      </p:sp>
      <p:grpSp>
        <p:nvGrpSpPr>
          <p:cNvPr id="3" name="Group 2"/>
          <p:cNvGrpSpPr/>
          <p:nvPr/>
        </p:nvGrpSpPr>
        <p:grpSpPr>
          <a:xfrm>
            <a:off x="-304800" y="2302109"/>
            <a:ext cx="9753600" cy="3717691"/>
            <a:chOff x="914400" y="2011680"/>
            <a:chExt cx="9753600" cy="3717691"/>
          </a:xfrm>
        </p:grpSpPr>
        <p:sp>
          <p:nvSpPr>
            <p:cNvPr id="5" name="Rectangle 4"/>
            <p:cNvSpPr/>
            <p:nvPr/>
          </p:nvSpPr>
          <p:spPr>
            <a:xfrm>
              <a:off x="1816618" y="2571750"/>
              <a:ext cx="1764782" cy="13716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Anoxic</a:t>
              </a:r>
              <a:endParaRPr lang="en-US" dirty="0"/>
            </a:p>
          </p:txBody>
        </p:sp>
        <p:sp>
          <p:nvSpPr>
            <p:cNvPr id="6" name="TextBox 5"/>
            <p:cNvSpPr txBox="1"/>
            <p:nvPr/>
          </p:nvSpPr>
          <p:spPr>
            <a:xfrm rot="16200000">
              <a:off x="1072227" y="2596634"/>
              <a:ext cx="990600" cy="369332"/>
            </a:xfrm>
            <a:prstGeom prst="rect">
              <a:avLst/>
            </a:prstGeom>
            <a:noFill/>
            <a:ln>
              <a:noFill/>
            </a:ln>
          </p:spPr>
          <p:txBody>
            <a:bodyPr wrap="square" rtlCol="0">
              <a:spAutoFit/>
            </a:bodyPr>
            <a:lstStyle/>
            <a:p>
              <a:pPr algn="r"/>
              <a:r>
                <a:rPr lang="en-US" dirty="0" smtClean="0">
                  <a:solidFill>
                    <a:schemeClr val="tx1">
                      <a:lumMod val="50000"/>
                      <a:lumOff val="50000"/>
                    </a:schemeClr>
                  </a:solidFill>
                </a:rPr>
                <a:t>Influent</a:t>
              </a:r>
              <a:endParaRPr lang="en-US" dirty="0">
                <a:solidFill>
                  <a:schemeClr val="tx1">
                    <a:lumMod val="50000"/>
                    <a:lumOff val="50000"/>
                  </a:schemeClr>
                </a:solidFill>
              </a:endParaRPr>
            </a:p>
          </p:txBody>
        </p:sp>
        <p:grpSp>
          <p:nvGrpSpPr>
            <p:cNvPr id="4" name="Group 14"/>
            <p:cNvGrpSpPr/>
            <p:nvPr/>
          </p:nvGrpSpPr>
          <p:grpSpPr>
            <a:xfrm>
              <a:off x="7543800" y="2667000"/>
              <a:ext cx="3124200" cy="3062371"/>
              <a:chOff x="5486400" y="2686050"/>
              <a:chExt cx="3124200" cy="3062371"/>
            </a:xfrm>
          </p:grpSpPr>
          <p:sp>
            <p:nvSpPr>
              <p:cNvPr id="17" name="Pentagon 16"/>
              <p:cNvSpPr/>
              <p:nvPr/>
            </p:nvSpPr>
            <p:spPr>
              <a:xfrm rot="5400000">
                <a:off x="6324600" y="2457450"/>
                <a:ext cx="1143000" cy="16002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dirty="0" smtClean="0"/>
                  <a:t>Secondary  clarifier</a:t>
                </a:r>
                <a:endParaRPr lang="en-US" dirty="0"/>
              </a:p>
            </p:txBody>
          </p:sp>
          <p:cxnSp>
            <p:nvCxnSpPr>
              <p:cNvPr id="18" name="Straight Arrow Connector 7"/>
              <p:cNvCxnSpPr/>
              <p:nvPr/>
            </p:nvCxnSpPr>
            <p:spPr>
              <a:xfrm>
                <a:off x="5486400" y="3256756"/>
                <a:ext cx="609600" cy="1588"/>
              </a:xfrm>
              <a:prstGeom prst="straightConnector1">
                <a:avLst/>
              </a:prstGeom>
              <a:ln w="28575">
                <a:solidFill>
                  <a:schemeClr val="tx1">
                    <a:lumMod val="50000"/>
                    <a:lumOff val="50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19" name="TextBox 18"/>
              <p:cNvSpPr txBox="1"/>
              <p:nvPr/>
            </p:nvSpPr>
            <p:spPr>
              <a:xfrm>
                <a:off x="7588196" y="2946000"/>
                <a:ext cx="990600" cy="369332"/>
              </a:xfrm>
              <a:prstGeom prst="rect">
                <a:avLst/>
              </a:prstGeom>
              <a:noFill/>
            </p:spPr>
            <p:txBody>
              <a:bodyPr wrap="square" rtlCol="0">
                <a:spAutoFit/>
              </a:bodyPr>
              <a:lstStyle/>
              <a:p>
                <a:pPr algn="r"/>
                <a:r>
                  <a:rPr lang="en-US" dirty="0" smtClean="0">
                    <a:solidFill>
                      <a:schemeClr val="tx1">
                        <a:lumMod val="50000"/>
                        <a:lumOff val="50000"/>
                      </a:schemeClr>
                    </a:solidFill>
                  </a:rPr>
                  <a:t>Effluent</a:t>
                </a:r>
                <a:endParaRPr lang="en-US" dirty="0">
                  <a:solidFill>
                    <a:schemeClr val="tx1">
                      <a:lumMod val="50000"/>
                      <a:lumOff val="50000"/>
                    </a:schemeClr>
                  </a:solidFill>
                </a:endParaRPr>
              </a:p>
            </p:txBody>
          </p:sp>
          <p:cxnSp>
            <p:nvCxnSpPr>
              <p:cNvPr id="20" name="Straight Arrow Connector 19"/>
              <p:cNvCxnSpPr/>
              <p:nvPr/>
            </p:nvCxnSpPr>
            <p:spPr>
              <a:xfrm>
                <a:off x="7696200" y="3256756"/>
                <a:ext cx="914400" cy="1588"/>
              </a:xfrm>
              <a:prstGeom prst="straightConnector1">
                <a:avLst/>
              </a:prstGeom>
              <a:ln w="28575">
                <a:solidFill>
                  <a:schemeClr val="tx1">
                    <a:lumMod val="50000"/>
                    <a:lumOff val="50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rot="5400000">
                <a:off x="6234819" y="4506071"/>
                <a:ext cx="1335155" cy="1588"/>
              </a:xfrm>
              <a:prstGeom prst="straightConnector1">
                <a:avLst/>
              </a:prstGeom>
              <a:ln w="28575">
                <a:solidFill>
                  <a:schemeClr val="tx1">
                    <a:lumMod val="50000"/>
                    <a:lumOff val="50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6421343" y="5102090"/>
                <a:ext cx="990600" cy="646331"/>
              </a:xfrm>
              <a:prstGeom prst="rect">
                <a:avLst/>
              </a:prstGeom>
              <a:noFill/>
            </p:spPr>
            <p:txBody>
              <a:bodyPr wrap="square" rtlCol="0">
                <a:spAutoFit/>
              </a:bodyPr>
              <a:lstStyle/>
              <a:p>
                <a:pPr algn="ctr"/>
                <a:r>
                  <a:rPr lang="en-US" dirty="0" smtClean="0">
                    <a:solidFill>
                      <a:schemeClr val="tx1">
                        <a:lumMod val="50000"/>
                        <a:lumOff val="50000"/>
                      </a:schemeClr>
                    </a:solidFill>
                  </a:rPr>
                  <a:t>Waste sludge</a:t>
                </a:r>
                <a:endParaRPr lang="en-US" dirty="0">
                  <a:solidFill>
                    <a:schemeClr val="tx1">
                      <a:lumMod val="50000"/>
                      <a:lumOff val="50000"/>
                    </a:schemeClr>
                  </a:solidFill>
                </a:endParaRPr>
              </a:p>
            </p:txBody>
          </p:sp>
        </p:grpSp>
        <p:cxnSp>
          <p:nvCxnSpPr>
            <p:cNvPr id="9" name="Shape 12"/>
            <p:cNvCxnSpPr>
              <a:endCxn id="5" idx="1"/>
            </p:cNvCxnSpPr>
            <p:nvPr/>
          </p:nvCxnSpPr>
          <p:spPr>
            <a:xfrm rot="10800000">
              <a:off x="1816618" y="3257550"/>
              <a:ext cx="7174984" cy="1238250"/>
            </a:xfrm>
            <a:prstGeom prst="bentConnector3">
              <a:avLst>
                <a:gd name="adj1" fmla="val 103186"/>
              </a:avLst>
            </a:prstGeom>
            <a:ln w="28575">
              <a:solidFill>
                <a:schemeClr val="tx1">
                  <a:lumMod val="50000"/>
                  <a:lumOff val="50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4005549" y="4191000"/>
              <a:ext cx="1023651" cy="923330"/>
            </a:xfrm>
            <a:prstGeom prst="rect">
              <a:avLst/>
            </a:prstGeom>
            <a:noFill/>
          </p:spPr>
          <p:txBody>
            <a:bodyPr wrap="square" lIns="9144" rIns="9144" rtlCol="0">
              <a:spAutoFit/>
            </a:bodyPr>
            <a:lstStyle/>
            <a:p>
              <a:pPr algn="ctr"/>
              <a:r>
                <a:rPr lang="en-US" dirty="0" smtClean="0">
                  <a:solidFill>
                    <a:schemeClr val="tx1">
                      <a:lumMod val="50000"/>
                      <a:lumOff val="50000"/>
                    </a:schemeClr>
                  </a:solidFill>
                </a:rPr>
                <a:t>Return activated sludge</a:t>
              </a:r>
              <a:endParaRPr lang="en-US" dirty="0">
                <a:solidFill>
                  <a:schemeClr val="tx1">
                    <a:lumMod val="50000"/>
                    <a:lumOff val="50000"/>
                  </a:schemeClr>
                </a:solidFill>
              </a:endParaRPr>
            </a:p>
          </p:txBody>
        </p:sp>
        <p:sp>
          <p:nvSpPr>
            <p:cNvPr id="11" name="Rectangle 10"/>
            <p:cNvSpPr/>
            <p:nvPr/>
          </p:nvSpPr>
          <p:spPr>
            <a:xfrm>
              <a:off x="3545840" y="2570480"/>
              <a:ext cx="13716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Oxic</a:t>
              </a:r>
              <a:endParaRPr lang="en-US" dirty="0" smtClean="0"/>
            </a:p>
            <a:p>
              <a:pPr algn="ctr"/>
              <a:r>
                <a:rPr lang="en-US" dirty="0" smtClean="0"/>
                <a:t>(aeration)</a:t>
              </a:r>
              <a:endParaRPr lang="en-US" dirty="0"/>
            </a:p>
          </p:txBody>
        </p:sp>
        <p:cxnSp>
          <p:nvCxnSpPr>
            <p:cNvPr id="12" name="Elbow Connector 11"/>
            <p:cNvCxnSpPr/>
            <p:nvPr/>
          </p:nvCxnSpPr>
          <p:spPr>
            <a:xfrm rot="10800000" flipV="1">
              <a:off x="1981200" y="2362200"/>
              <a:ext cx="2667000" cy="228600"/>
            </a:xfrm>
            <a:prstGeom prst="bentConnector3">
              <a:avLst>
                <a:gd name="adj1" fmla="val 99655"/>
              </a:avLst>
            </a:prstGeom>
            <a:ln w="28575">
              <a:solidFill>
                <a:schemeClr val="tx1">
                  <a:lumMod val="50000"/>
                  <a:lumOff val="50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cxnSp>
          <p:nvCxnSpPr>
            <p:cNvPr id="13" name="Straight Connector 12"/>
            <p:cNvCxnSpPr/>
            <p:nvPr/>
          </p:nvCxnSpPr>
          <p:spPr>
            <a:xfrm rot="5400000">
              <a:off x="4533900" y="2476500"/>
              <a:ext cx="228600" cy="1588"/>
            </a:xfrm>
            <a:prstGeom prst="line">
              <a:avLst/>
            </a:prstGeom>
            <a:ln w="28575">
              <a:solidFill>
                <a:schemeClr val="tx1">
                  <a:lumMod val="50000"/>
                  <a:lumOff val="50000"/>
                </a:schemeClr>
              </a:solidFill>
              <a:headEnd type="none" w="med" len="med"/>
              <a:tailEnd type="none" w="med" len="med"/>
            </a:ln>
          </p:spPr>
          <p:style>
            <a:lnRef idx="2">
              <a:schemeClr val="dk1"/>
            </a:lnRef>
            <a:fillRef idx="0">
              <a:schemeClr val="dk1"/>
            </a:fillRef>
            <a:effectRef idx="1">
              <a:schemeClr val="dk1"/>
            </a:effectRef>
            <a:fontRef idx="minor">
              <a:schemeClr val="tx1"/>
            </a:fontRef>
          </p:style>
        </p:cxnSp>
        <p:sp>
          <p:nvSpPr>
            <p:cNvPr id="14" name="TextBox 13"/>
            <p:cNvSpPr txBox="1"/>
            <p:nvPr/>
          </p:nvSpPr>
          <p:spPr>
            <a:xfrm>
              <a:off x="2819400" y="2011680"/>
              <a:ext cx="990600" cy="369332"/>
            </a:xfrm>
            <a:prstGeom prst="rect">
              <a:avLst/>
            </a:prstGeom>
            <a:noFill/>
          </p:spPr>
          <p:txBody>
            <a:bodyPr wrap="square" rtlCol="0">
              <a:spAutoFit/>
            </a:bodyPr>
            <a:lstStyle/>
            <a:p>
              <a:pPr algn="ctr"/>
              <a:r>
                <a:rPr lang="en-US" dirty="0" smtClean="0">
                  <a:solidFill>
                    <a:schemeClr val="tx1">
                      <a:lumMod val="50000"/>
                      <a:lumOff val="50000"/>
                    </a:schemeClr>
                  </a:solidFill>
                </a:rPr>
                <a:t>NO</a:t>
              </a:r>
              <a:r>
                <a:rPr lang="en-US" baseline="-25000" dirty="0" smtClean="0">
                  <a:solidFill>
                    <a:schemeClr val="tx1">
                      <a:lumMod val="50000"/>
                      <a:lumOff val="50000"/>
                    </a:schemeClr>
                  </a:solidFill>
                </a:rPr>
                <a:t>3</a:t>
              </a:r>
              <a:endParaRPr lang="en-US" baseline="-25000" dirty="0">
                <a:solidFill>
                  <a:schemeClr val="tx1">
                    <a:lumMod val="50000"/>
                    <a:lumOff val="50000"/>
                  </a:schemeClr>
                </a:solidFill>
              </a:endParaRPr>
            </a:p>
          </p:txBody>
        </p:sp>
        <p:sp>
          <p:nvSpPr>
            <p:cNvPr id="15" name="Rectangle 14"/>
            <p:cNvSpPr/>
            <p:nvPr/>
          </p:nvSpPr>
          <p:spPr>
            <a:xfrm>
              <a:off x="4900178" y="2571750"/>
              <a:ext cx="1764782" cy="13716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Anoxic</a:t>
              </a:r>
              <a:endParaRPr lang="en-US" dirty="0"/>
            </a:p>
          </p:txBody>
        </p:sp>
        <p:sp>
          <p:nvSpPr>
            <p:cNvPr id="16" name="Rectangle 15"/>
            <p:cNvSpPr/>
            <p:nvPr/>
          </p:nvSpPr>
          <p:spPr>
            <a:xfrm>
              <a:off x="6629400" y="2571750"/>
              <a:ext cx="1371600" cy="1371600"/>
            </a:xfrm>
            <a:prstGeom prst="rect">
              <a:avLst/>
            </a:prstGeom>
            <a:solidFill>
              <a:schemeClr val="tx2">
                <a:lumMod val="60000"/>
                <a:lumOff val="4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err="1" smtClean="0"/>
                <a:t>Oxic</a:t>
              </a:r>
              <a:endParaRPr lang="en-US" dirty="0" smtClean="0"/>
            </a:p>
            <a:p>
              <a:pPr algn="ctr"/>
              <a:r>
                <a:rPr lang="en-US" dirty="0" smtClean="0"/>
                <a:t>(aeration)</a:t>
              </a:r>
              <a:endParaRPr lang="en-US" dirty="0"/>
            </a:p>
          </p:txBody>
        </p:sp>
        <p:cxnSp>
          <p:nvCxnSpPr>
            <p:cNvPr id="7" name="Straight Arrow Connector 6"/>
            <p:cNvCxnSpPr/>
            <p:nvPr/>
          </p:nvCxnSpPr>
          <p:spPr>
            <a:xfrm>
              <a:off x="914400" y="3267147"/>
              <a:ext cx="914400" cy="1588"/>
            </a:xfrm>
            <a:prstGeom prst="straightConnector1">
              <a:avLst/>
            </a:prstGeom>
            <a:ln w="28575">
              <a:solidFill>
                <a:schemeClr val="tx1">
                  <a:lumMod val="50000"/>
                  <a:lumOff val="50000"/>
                </a:schemeClr>
              </a:solidFill>
              <a:headEnd type="none" w="med" len="med"/>
              <a:tailEnd type="triangle" w="med" len="med"/>
            </a:ln>
          </p:spPr>
          <p:style>
            <a:lnRef idx="2">
              <a:schemeClr val="dk1"/>
            </a:lnRef>
            <a:fillRef idx="0">
              <a:schemeClr val="dk1"/>
            </a:fillRef>
            <a:effectRef idx="1">
              <a:schemeClr val="dk1"/>
            </a:effectRef>
            <a:fontRef idx="minor">
              <a:schemeClr val="tx1"/>
            </a:fontRef>
          </p:style>
        </p:cxnSp>
      </p:grpSp>
      <p:sp>
        <p:nvSpPr>
          <p:cNvPr id="23" name="Content Placeholder 2"/>
          <p:cNvSpPr txBox="1">
            <a:spLocks/>
          </p:cNvSpPr>
          <p:nvPr/>
        </p:nvSpPr>
        <p:spPr>
          <a:xfrm>
            <a:off x="457200" y="1600201"/>
            <a:ext cx="8229600" cy="838200"/>
          </a:xfrm>
          <a:prstGeom prst="rect">
            <a:avLst/>
          </a:prstGeom>
        </p:spPr>
        <p:txBody>
          <a:bodyPr/>
          <a:lstStyle/>
          <a:p>
            <a:pPr marL="342900" lvl="0" indent="-342900">
              <a:spcBef>
                <a:spcPct val="20000"/>
              </a:spcBef>
              <a:buClr>
                <a:schemeClr val="tx2"/>
              </a:buClr>
            </a:pPr>
            <a:r>
              <a:rPr lang="en-US" sz="3200" dirty="0" smtClean="0"/>
              <a:t>Four-stage </a:t>
            </a:r>
            <a:r>
              <a:rPr lang="en-US" sz="3200" dirty="0" err="1" smtClean="0"/>
              <a:t>Bardenpho</a:t>
            </a:r>
            <a:r>
              <a:rPr lang="en-US" sz="3200" dirty="0" smtClean="0"/>
              <a:t> process</a:t>
            </a:r>
            <a:endParaRPr kumimoji="0" lang="en-US" sz="3200" b="0" i="0" u="none" strike="noStrike" kern="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dirty="0" smtClean="0"/>
              <a:t>Denitrification</a:t>
            </a:r>
          </a:p>
        </p:txBody>
      </p:sp>
      <p:sp>
        <p:nvSpPr>
          <p:cNvPr id="7171" name="Content Placeholder 2"/>
          <p:cNvSpPr>
            <a:spLocks noGrp="1"/>
          </p:cNvSpPr>
          <p:nvPr>
            <p:ph idx="1"/>
          </p:nvPr>
        </p:nvSpPr>
        <p:spPr>
          <a:xfrm>
            <a:off x="457200" y="1600201"/>
            <a:ext cx="8229600" cy="838200"/>
          </a:xfrm>
        </p:spPr>
        <p:txBody>
          <a:bodyPr/>
          <a:lstStyle/>
          <a:p>
            <a:pPr>
              <a:buNone/>
            </a:pPr>
            <a:r>
              <a:rPr lang="en-US" dirty="0" smtClean="0"/>
              <a:t>Oxidation ditch</a:t>
            </a:r>
          </a:p>
        </p:txBody>
      </p:sp>
      <p:grpSp>
        <p:nvGrpSpPr>
          <p:cNvPr id="2" name="Group 38"/>
          <p:cNvGrpSpPr/>
          <p:nvPr/>
        </p:nvGrpSpPr>
        <p:grpSpPr>
          <a:xfrm>
            <a:off x="762000" y="2743200"/>
            <a:ext cx="7620000" cy="3541931"/>
            <a:chOff x="762000" y="2743200"/>
            <a:chExt cx="7620000" cy="3541931"/>
          </a:xfrm>
        </p:grpSpPr>
        <p:sp>
          <p:nvSpPr>
            <p:cNvPr id="27" name="Pentagon 26"/>
            <p:cNvSpPr/>
            <p:nvPr/>
          </p:nvSpPr>
          <p:spPr>
            <a:xfrm rot="5400000">
              <a:off x="6248400" y="2857501"/>
              <a:ext cx="1143000" cy="1600200"/>
            </a:xfrm>
            <a:prstGeom prst="homePlate">
              <a:avLst>
                <a:gd name="adj" fmla="val 33614"/>
              </a:avLst>
            </a:prstGeom>
            <a:solidFill>
              <a:schemeClr val="tx2">
                <a:lumMod val="40000"/>
                <a:lumOff val="60000"/>
              </a:schemeClr>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US" sz="2000" dirty="0" smtClean="0"/>
                <a:t>Clarifier</a:t>
              </a:r>
              <a:endParaRPr lang="en-US" sz="2000" dirty="0"/>
            </a:p>
          </p:txBody>
        </p:sp>
        <p:cxnSp>
          <p:nvCxnSpPr>
            <p:cNvPr id="28" name="Straight Arrow Connector 27"/>
            <p:cNvCxnSpPr>
              <a:endCxn id="17" idx="2"/>
            </p:cNvCxnSpPr>
            <p:nvPr/>
          </p:nvCxnSpPr>
          <p:spPr>
            <a:xfrm flipV="1">
              <a:off x="762000" y="3666836"/>
              <a:ext cx="875144" cy="7031"/>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1" name="Straight Arrow Connector 30"/>
            <p:cNvCxnSpPr/>
            <p:nvPr/>
          </p:nvCxnSpPr>
          <p:spPr>
            <a:xfrm>
              <a:off x="7620000" y="3673867"/>
              <a:ext cx="762000" cy="1588"/>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3" name="Shape 32"/>
            <p:cNvCxnSpPr>
              <a:stCxn id="27" idx="3"/>
            </p:cNvCxnSpPr>
            <p:nvPr/>
          </p:nvCxnSpPr>
          <p:spPr>
            <a:xfrm rot="5400000" flipH="1">
              <a:off x="3665733" y="1074934"/>
              <a:ext cx="555234" cy="5753100"/>
            </a:xfrm>
            <a:prstGeom prst="bentConnector4">
              <a:avLst>
                <a:gd name="adj1" fmla="val -215112"/>
                <a:gd name="adj2" fmla="val 9997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sp>
          <p:nvSpPr>
            <p:cNvPr id="24" name="TextBox 23"/>
            <p:cNvSpPr txBox="1"/>
            <p:nvPr/>
          </p:nvSpPr>
          <p:spPr>
            <a:xfrm>
              <a:off x="5867400" y="5638800"/>
              <a:ext cx="1023651" cy="646331"/>
            </a:xfrm>
            <a:prstGeom prst="rect">
              <a:avLst/>
            </a:prstGeom>
            <a:noFill/>
          </p:spPr>
          <p:txBody>
            <a:bodyPr wrap="square" lIns="9144" rIns="9144" rtlCol="0">
              <a:spAutoFit/>
            </a:bodyPr>
            <a:lstStyle/>
            <a:p>
              <a:pPr algn="ctr"/>
              <a:r>
                <a:rPr lang="en-US" dirty="0" smtClean="0">
                  <a:solidFill>
                    <a:schemeClr val="tx1">
                      <a:lumMod val="65000"/>
                      <a:lumOff val="35000"/>
                    </a:schemeClr>
                  </a:solidFill>
                </a:rPr>
                <a:t>Waste</a:t>
              </a:r>
            </a:p>
            <a:p>
              <a:pPr algn="ctr"/>
              <a:r>
                <a:rPr lang="en-US" dirty="0" smtClean="0">
                  <a:solidFill>
                    <a:schemeClr val="tx1">
                      <a:lumMod val="65000"/>
                      <a:lumOff val="35000"/>
                    </a:schemeClr>
                  </a:solidFill>
                </a:rPr>
                <a:t>sludge</a:t>
              </a:r>
              <a:endParaRPr lang="en-US" dirty="0">
                <a:solidFill>
                  <a:schemeClr val="tx1">
                    <a:lumMod val="65000"/>
                    <a:lumOff val="35000"/>
                  </a:schemeClr>
                </a:solidFill>
              </a:endParaRPr>
            </a:p>
          </p:txBody>
        </p:sp>
        <p:grpSp>
          <p:nvGrpSpPr>
            <p:cNvPr id="3" name="Group 21"/>
            <p:cNvGrpSpPr/>
            <p:nvPr/>
          </p:nvGrpSpPr>
          <p:grpSpPr>
            <a:xfrm>
              <a:off x="1637144" y="2743200"/>
              <a:ext cx="3657600" cy="1838036"/>
              <a:chOff x="5257800" y="4638964"/>
              <a:chExt cx="3657600" cy="1838036"/>
            </a:xfrm>
          </p:grpSpPr>
          <p:sp>
            <p:nvSpPr>
              <p:cNvPr id="17" name="Oval 16"/>
              <p:cNvSpPr/>
              <p:nvPr/>
            </p:nvSpPr>
            <p:spPr>
              <a:xfrm>
                <a:off x="5257800" y="4648200"/>
                <a:ext cx="3657600" cy="1828800"/>
              </a:xfrm>
              <a:prstGeom prst="ellipse">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Box 17"/>
              <p:cNvSpPr txBox="1"/>
              <p:nvPr/>
            </p:nvSpPr>
            <p:spPr>
              <a:xfrm>
                <a:off x="6705600" y="4638964"/>
                <a:ext cx="762000" cy="369332"/>
              </a:xfrm>
              <a:prstGeom prst="rect">
                <a:avLst/>
              </a:prstGeom>
              <a:noFill/>
            </p:spPr>
            <p:txBody>
              <a:bodyPr wrap="square" rtlCol="0">
                <a:spAutoFit/>
              </a:bodyPr>
              <a:lstStyle/>
              <a:p>
                <a:pPr algn="ctr"/>
                <a:r>
                  <a:rPr lang="en-US" dirty="0" err="1" smtClean="0">
                    <a:solidFill>
                      <a:schemeClr val="bg1"/>
                    </a:solidFill>
                    <a:latin typeface="+mn-lt"/>
                  </a:rPr>
                  <a:t>Oxic</a:t>
                </a:r>
                <a:endParaRPr lang="en-US" dirty="0">
                  <a:solidFill>
                    <a:schemeClr val="bg1"/>
                  </a:solidFill>
                  <a:latin typeface="+mn-lt"/>
                </a:endParaRPr>
              </a:p>
            </p:txBody>
          </p:sp>
          <p:sp>
            <p:nvSpPr>
              <p:cNvPr id="19" name="Oval 18"/>
              <p:cNvSpPr/>
              <p:nvPr/>
            </p:nvSpPr>
            <p:spPr>
              <a:xfrm>
                <a:off x="5715000" y="4991100"/>
                <a:ext cx="2743200" cy="1143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p:cNvSpPr txBox="1"/>
              <p:nvPr/>
            </p:nvSpPr>
            <p:spPr>
              <a:xfrm>
                <a:off x="6629400" y="4976216"/>
                <a:ext cx="914400" cy="369332"/>
              </a:xfrm>
              <a:prstGeom prst="rect">
                <a:avLst/>
              </a:prstGeom>
              <a:noFill/>
            </p:spPr>
            <p:txBody>
              <a:bodyPr wrap="square" rtlCol="0">
                <a:spAutoFit/>
              </a:bodyPr>
              <a:lstStyle/>
              <a:p>
                <a:pPr algn="ctr"/>
                <a:r>
                  <a:rPr lang="en-US" dirty="0" smtClean="0">
                    <a:solidFill>
                      <a:schemeClr val="bg1"/>
                    </a:solidFill>
                    <a:latin typeface="+mn-lt"/>
                  </a:rPr>
                  <a:t>Anoxic</a:t>
                </a:r>
                <a:endParaRPr lang="en-US" dirty="0">
                  <a:solidFill>
                    <a:schemeClr val="bg1"/>
                  </a:solidFill>
                  <a:latin typeface="+mn-lt"/>
                </a:endParaRPr>
              </a:p>
            </p:txBody>
          </p:sp>
          <p:sp>
            <p:nvSpPr>
              <p:cNvPr id="21" name="Oval 20"/>
              <p:cNvSpPr/>
              <p:nvPr/>
            </p:nvSpPr>
            <p:spPr>
              <a:xfrm>
                <a:off x="6286500" y="5334000"/>
                <a:ext cx="1600200" cy="457200"/>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Arrow Connector 29"/>
            <p:cNvCxnSpPr/>
            <p:nvPr/>
          </p:nvCxnSpPr>
          <p:spPr>
            <a:xfrm>
              <a:off x="4724400" y="3657600"/>
              <a:ext cx="1305674" cy="16267"/>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cxnSp>
          <p:nvCxnSpPr>
            <p:cNvPr id="37" name="Straight Arrow Connector 36"/>
            <p:cNvCxnSpPr/>
            <p:nvPr/>
          </p:nvCxnSpPr>
          <p:spPr>
            <a:xfrm rot="16200000" flipH="1">
              <a:off x="5828992" y="5219391"/>
              <a:ext cx="2003393" cy="8442"/>
            </a:xfrm>
            <a:prstGeom prst="straightConnector1">
              <a:avLst/>
            </a:prstGeom>
            <a:ln w="31750" cmpd="sng">
              <a:solidFill>
                <a:schemeClr val="tx1">
                  <a:lumMod val="50000"/>
                  <a:lumOff val="50000"/>
                </a:schemeClr>
              </a:solidFill>
              <a:headEnd type="none" w="med" len="med"/>
              <a:tailEnd type="arrow"/>
            </a:ln>
          </p:spPr>
          <p:style>
            <a:lnRef idx="3">
              <a:schemeClr val="dk1"/>
            </a:lnRef>
            <a:fillRef idx="0">
              <a:schemeClr val="dk1"/>
            </a:fillRef>
            <a:effectRef idx="2">
              <a:schemeClr val="dk1"/>
            </a:effectRef>
            <a:fontRef idx="minor">
              <a:schemeClr val="tx1"/>
            </a:fontRef>
          </p:style>
        </p:cxn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err="1" smtClean="0"/>
              <a:t>Denitrification</a:t>
            </a:r>
            <a:endParaRPr lang="en-US" dirty="0"/>
          </a:p>
        </p:txBody>
      </p:sp>
      <p:grpSp>
        <p:nvGrpSpPr>
          <p:cNvPr id="28" name="Group 27"/>
          <p:cNvGrpSpPr/>
          <p:nvPr/>
        </p:nvGrpSpPr>
        <p:grpSpPr>
          <a:xfrm>
            <a:off x="914400" y="2520404"/>
            <a:ext cx="7315200" cy="2633395"/>
            <a:chOff x="914400" y="2520404"/>
            <a:chExt cx="7315200" cy="2633395"/>
          </a:xfrm>
        </p:grpSpPr>
        <p:grpSp>
          <p:nvGrpSpPr>
            <p:cNvPr id="10" name="Group 32"/>
            <p:cNvGrpSpPr/>
            <p:nvPr/>
          </p:nvGrpSpPr>
          <p:grpSpPr>
            <a:xfrm>
              <a:off x="970504" y="2520404"/>
              <a:ext cx="7186178" cy="2633395"/>
              <a:chOff x="970504" y="2368004"/>
              <a:chExt cx="7186178" cy="2633395"/>
            </a:xfrm>
          </p:grpSpPr>
          <p:grpSp>
            <p:nvGrpSpPr>
              <p:cNvPr id="11" name="Group 31"/>
              <p:cNvGrpSpPr/>
              <p:nvPr/>
            </p:nvGrpSpPr>
            <p:grpSpPr>
              <a:xfrm>
                <a:off x="970504" y="2368004"/>
                <a:ext cx="1547378" cy="2633395"/>
                <a:chOff x="990600" y="2209800"/>
                <a:chExt cx="1547378" cy="2633395"/>
              </a:xfrm>
            </p:grpSpPr>
            <p:sp>
              <p:nvSpPr>
                <p:cNvPr id="5" name="TextBox 4"/>
                <p:cNvSpPr txBox="1"/>
                <p:nvPr/>
              </p:nvSpPr>
              <p:spPr>
                <a:xfrm>
                  <a:off x="1078489" y="4196864"/>
                  <a:ext cx="1371600" cy="646331"/>
                </a:xfrm>
                <a:prstGeom prst="rect">
                  <a:avLst/>
                </a:prstGeom>
                <a:noFill/>
              </p:spPr>
              <p:txBody>
                <a:bodyPr wrap="square" rtlCol="0">
                  <a:spAutoFit/>
                </a:bodyPr>
                <a:lstStyle/>
                <a:p>
                  <a:pPr algn="ctr"/>
                  <a:r>
                    <a:rPr lang="en-US" dirty="0" smtClean="0"/>
                    <a:t>Fill </a:t>
                  </a:r>
                  <a:br>
                    <a:rPr lang="en-US" dirty="0" smtClean="0"/>
                  </a:br>
                  <a:r>
                    <a:rPr lang="en-US" dirty="0" smtClean="0"/>
                    <a:t>phase</a:t>
                  </a:r>
                  <a:endParaRPr lang="en-US" dirty="0"/>
                </a:p>
              </p:txBody>
            </p:sp>
            <p:grpSp>
              <p:nvGrpSpPr>
                <p:cNvPr id="13" name="Group 9"/>
                <p:cNvGrpSpPr/>
                <p:nvPr/>
              </p:nvGrpSpPr>
              <p:grpSpPr>
                <a:xfrm>
                  <a:off x="990600" y="2209800"/>
                  <a:ext cx="1547378" cy="1903730"/>
                  <a:chOff x="990600" y="3049271"/>
                  <a:chExt cx="1547378" cy="1903730"/>
                </a:xfrm>
              </p:grpSpPr>
              <p:sp>
                <p:nvSpPr>
                  <p:cNvPr id="9" name="Rectangle 8"/>
                  <p:cNvSpPr/>
                  <p:nvPr/>
                </p:nvSpPr>
                <p:spPr>
                  <a:xfrm>
                    <a:off x="990600" y="3049271"/>
                    <a:ext cx="1547378" cy="1903730"/>
                  </a:xfrm>
                  <a:prstGeom prst="rect">
                    <a:avLst/>
                  </a:prstGeom>
                  <a:no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Rectangle 2"/>
                  <p:cNvSpPr/>
                  <p:nvPr/>
                </p:nvSpPr>
                <p:spPr>
                  <a:xfrm>
                    <a:off x="990600" y="4268471"/>
                    <a:ext cx="1547378" cy="68453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14" name="Group 28"/>
              <p:cNvGrpSpPr/>
              <p:nvPr/>
            </p:nvGrpSpPr>
            <p:grpSpPr>
              <a:xfrm>
                <a:off x="2850104" y="2368004"/>
                <a:ext cx="1547378" cy="2352824"/>
                <a:chOff x="2844800" y="2209800"/>
                <a:chExt cx="1547378" cy="2352824"/>
              </a:xfrm>
            </p:grpSpPr>
            <p:sp>
              <p:nvSpPr>
                <p:cNvPr id="6" name="TextBox 5"/>
                <p:cNvSpPr txBox="1"/>
                <p:nvPr/>
              </p:nvSpPr>
              <p:spPr>
                <a:xfrm>
                  <a:off x="2932689" y="4196864"/>
                  <a:ext cx="1371600" cy="365760"/>
                </a:xfrm>
                <a:prstGeom prst="rect">
                  <a:avLst/>
                </a:prstGeom>
                <a:noFill/>
              </p:spPr>
              <p:txBody>
                <a:bodyPr wrap="square" rtlCol="0">
                  <a:spAutoFit/>
                </a:bodyPr>
                <a:lstStyle/>
                <a:p>
                  <a:pPr algn="ctr"/>
                  <a:r>
                    <a:rPr lang="en-US" dirty="0" smtClean="0"/>
                    <a:t>React phase</a:t>
                  </a:r>
                  <a:endParaRPr lang="en-US" dirty="0"/>
                </a:p>
              </p:txBody>
            </p:sp>
            <p:sp>
              <p:nvSpPr>
                <p:cNvPr id="12" name="Rectangle 11"/>
                <p:cNvSpPr/>
                <p:nvPr/>
              </p:nvSpPr>
              <p:spPr>
                <a:xfrm>
                  <a:off x="2844800" y="2209800"/>
                  <a:ext cx="1547378" cy="1903730"/>
                </a:xfrm>
                <a:prstGeom prst="rect">
                  <a:avLst/>
                </a:prstGeom>
                <a:solidFill>
                  <a:schemeClr val="accent1"/>
                </a:solid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29"/>
              <p:cNvGrpSpPr/>
              <p:nvPr/>
            </p:nvGrpSpPr>
            <p:grpSpPr>
              <a:xfrm>
                <a:off x="4729704" y="2368004"/>
                <a:ext cx="1547378" cy="2352824"/>
                <a:chOff x="4763511" y="2209800"/>
                <a:chExt cx="1547378" cy="2352824"/>
              </a:xfrm>
            </p:grpSpPr>
            <p:sp>
              <p:nvSpPr>
                <p:cNvPr id="7" name="TextBox 6"/>
                <p:cNvSpPr txBox="1"/>
                <p:nvPr/>
              </p:nvSpPr>
              <p:spPr>
                <a:xfrm>
                  <a:off x="4851400" y="4196864"/>
                  <a:ext cx="1371600" cy="365760"/>
                </a:xfrm>
                <a:prstGeom prst="rect">
                  <a:avLst/>
                </a:prstGeom>
                <a:noFill/>
              </p:spPr>
              <p:txBody>
                <a:bodyPr wrap="square" rtlCol="0">
                  <a:spAutoFit/>
                </a:bodyPr>
                <a:lstStyle/>
                <a:p>
                  <a:pPr algn="ctr"/>
                  <a:r>
                    <a:rPr lang="en-US" dirty="0" smtClean="0"/>
                    <a:t>Settle phase</a:t>
                  </a:r>
                  <a:endParaRPr lang="en-US" dirty="0"/>
                </a:p>
              </p:txBody>
            </p:sp>
            <p:grpSp>
              <p:nvGrpSpPr>
                <p:cNvPr id="18" name="Group 14"/>
                <p:cNvGrpSpPr/>
                <p:nvPr/>
              </p:nvGrpSpPr>
              <p:grpSpPr>
                <a:xfrm>
                  <a:off x="4763511" y="2209800"/>
                  <a:ext cx="1547378" cy="1903730"/>
                  <a:chOff x="2819400" y="2209800"/>
                  <a:chExt cx="1547378" cy="1903730"/>
                </a:xfrm>
              </p:grpSpPr>
              <p:sp>
                <p:nvSpPr>
                  <p:cNvPr id="16" name="Rectangle 15"/>
                  <p:cNvSpPr/>
                  <p:nvPr/>
                </p:nvSpPr>
                <p:spPr>
                  <a:xfrm>
                    <a:off x="2819400" y="2209800"/>
                    <a:ext cx="1547378" cy="1903730"/>
                  </a:xfrm>
                  <a:prstGeom prst="rect">
                    <a:avLst/>
                  </a:prstGeom>
                  <a:no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16"/>
                  <p:cNvSpPr/>
                  <p:nvPr/>
                </p:nvSpPr>
                <p:spPr>
                  <a:xfrm>
                    <a:off x="2819400" y="3429000"/>
                    <a:ext cx="1547378" cy="68453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grpSp>
            <p:nvGrpSpPr>
              <p:cNvPr id="21" name="Group 30"/>
              <p:cNvGrpSpPr/>
              <p:nvPr/>
            </p:nvGrpSpPr>
            <p:grpSpPr>
              <a:xfrm>
                <a:off x="6609304" y="2368004"/>
                <a:ext cx="1547378" cy="2356396"/>
                <a:chOff x="6629400" y="2209800"/>
                <a:chExt cx="1547378" cy="2356396"/>
              </a:xfrm>
            </p:grpSpPr>
            <p:sp>
              <p:nvSpPr>
                <p:cNvPr id="8" name="TextBox 7"/>
                <p:cNvSpPr txBox="1"/>
                <p:nvPr/>
              </p:nvSpPr>
              <p:spPr>
                <a:xfrm>
                  <a:off x="6641089" y="4196864"/>
                  <a:ext cx="1524000" cy="369332"/>
                </a:xfrm>
                <a:prstGeom prst="rect">
                  <a:avLst/>
                </a:prstGeom>
                <a:noFill/>
              </p:spPr>
              <p:txBody>
                <a:bodyPr wrap="square" rtlCol="0">
                  <a:spAutoFit/>
                </a:bodyPr>
                <a:lstStyle/>
                <a:p>
                  <a:pPr algn="ctr"/>
                  <a:r>
                    <a:rPr lang="en-US" dirty="0" smtClean="0"/>
                    <a:t>Decant phase</a:t>
                  </a:r>
                  <a:endParaRPr lang="en-US" dirty="0"/>
                </a:p>
              </p:txBody>
            </p:sp>
            <p:grpSp>
              <p:nvGrpSpPr>
                <p:cNvPr id="22" name="Group 26"/>
                <p:cNvGrpSpPr/>
                <p:nvPr/>
              </p:nvGrpSpPr>
              <p:grpSpPr>
                <a:xfrm>
                  <a:off x="6629400" y="2209800"/>
                  <a:ext cx="1547378" cy="1903730"/>
                  <a:chOff x="6629400" y="2286000"/>
                  <a:chExt cx="1547378" cy="1903730"/>
                </a:xfrm>
              </p:grpSpPr>
              <p:grpSp>
                <p:nvGrpSpPr>
                  <p:cNvPr id="23" name="Group 17"/>
                  <p:cNvGrpSpPr/>
                  <p:nvPr/>
                </p:nvGrpSpPr>
                <p:grpSpPr>
                  <a:xfrm>
                    <a:off x="6629400" y="2286000"/>
                    <a:ext cx="1547378" cy="1903730"/>
                    <a:chOff x="2819400" y="2209800"/>
                    <a:chExt cx="1547378" cy="1903730"/>
                  </a:xfrm>
                </p:grpSpPr>
                <p:sp>
                  <p:nvSpPr>
                    <p:cNvPr id="19" name="Rectangle 18"/>
                    <p:cNvSpPr/>
                    <p:nvPr/>
                  </p:nvSpPr>
                  <p:spPr>
                    <a:xfrm>
                      <a:off x="2819400" y="2209800"/>
                      <a:ext cx="1547378" cy="1903730"/>
                    </a:xfrm>
                    <a:prstGeom prst="rect">
                      <a:avLst/>
                    </a:prstGeom>
                    <a:noFill/>
                    <a:ln>
                      <a:solidFill>
                        <a:schemeClr val="accent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p:cNvSpPr/>
                    <p:nvPr/>
                  </p:nvSpPr>
                  <p:spPr>
                    <a:xfrm>
                      <a:off x="2819400" y="3429000"/>
                      <a:ext cx="1547378" cy="684530"/>
                    </a:xfrm>
                    <a:prstGeom prst="rect">
                      <a:avLst/>
                    </a:prstGeom>
                    <a:solidFill>
                      <a:schemeClr val="tx2"/>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26" name="Straight Connector 25"/>
                  <p:cNvCxnSpPr/>
                  <p:nvPr/>
                </p:nvCxnSpPr>
                <p:spPr>
                  <a:xfrm>
                    <a:off x="6629400" y="3048000"/>
                    <a:ext cx="1524000" cy="1588"/>
                  </a:xfrm>
                  <a:prstGeom prst="line">
                    <a:avLst/>
                  </a:prstGeom>
                </p:spPr>
                <p:style>
                  <a:lnRef idx="2">
                    <a:schemeClr val="accent1"/>
                  </a:lnRef>
                  <a:fillRef idx="0">
                    <a:schemeClr val="accent1"/>
                  </a:fillRef>
                  <a:effectRef idx="1">
                    <a:schemeClr val="accent1"/>
                  </a:effectRef>
                  <a:fontRef idx="minor">
                    <a:schemeClr val="tx1"/>
                  </a:fontRef>
                </p:style>
              </p:cxnSp>
            </p:grpSp>
          </p:grpSp>
        </p:grpSp>
        <p:cxnSp>
          <p:nvCxnSpPr>
            <p:cNvPr id="35" name="Straight Arrow Connector 34"/>
            <p:cNvCxnSpPr/>
            <p:nvPr/>
          </p:nvCxnSpPr>
          <p:spPr>
            <a:xfrm>
              <a:off x="914400" y="4824350"/>
              <a:ext cx="7315200" cy="1588"/>
            </a:xfrm>
            <a:prstGeom prst="straightConnector1">
              <a:avLst/>
            </a:prstGeom>
            <a:ln>
              <a:solidFill>
                <a:schemeClr val="accent1"/>
              </a:solidFill>
              <a:tailEnd type="arrow"/>
            </a:ln>
          </p:spPr>
          <p:style>
            <a:lnRef idx="2">
              <a:schemeClr val="accent1"/>
            </a:lnRef>
            <a:fillRef idx="0">
              <a:schemeClr val="accent1"/>
            </a:fillRef>
            <a:effectRef idx="1">
              <a:schemeClr val="accent1"/>
            </a:effectRef>
            <a:fontRef idx="minor">
              <a:schemeClr val="tx1"/>
            </a:fontRef>
          </p:style>
        </p:cxnSp>
      </p:grpSp>
      <p:sp>
        <p:nvSpPr>
          <p:cNvPr id="27" name="Content Placeholder 2"/>
          <p:cNvSpPr txBox="1">
            <a:spLocks/>
          </p:cNvSpPr>
          <p:nvPr/>
        </p:nvSpPr>
        <p:spPr>
          <a:xfrm>
            <a:off x="457200" y="1600201"/>
            <a:ext cx="8229600" cy="838200"/>
          </a:xfrm>
          <a:prstGeom prst="rect">
            <a:avLst/>
          </a:prstGeom>
        </p:spPr>
        <p:txBody>
          <a:bodyPr/>
          <a:lstStyle/>
          <a:p>
            <a:pPr marL="342900" lvl="0" indent="-342900">
              <a:spcBef>
                <a:spcPct val="20000"/>
              </a:spcBef>
              <a:buClr>
                <a:schemeClr val="tx2"/>
              </a:buClr>
            </a:pPr>
            <a:r>
              <a:rPr lang="en-US" sz="3200" dirty="0" smtClean="0"/>
              <a:t>Sequencing batch reactors (SBR)</a:t>
            </a:r>
            <a:endParaRPr kumimoji="0" lang="en-US" sz="3200" b="0" i="0" u="none" strike="noStrike" kern="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ideas</a:t>
            </a:r>
            <a:endParaRPr lang="en-US" dirty="0"/>
          </a:p>
        </p:txBody>
      </p:sp>
      <p:sp>
        <p:nvSpPr>
          <p:cNvPr id="3" name="Content Placeholder 2"/>
          <p:cNvSpPr>
            <a:spLocks noGrp="1"/>
          </p:cNvSpPr>
          <p:nvPr>
            <p:ph idx="1"/>
          </p:nvPr>
        </p:nvSpPr>
        <p:spPr/>
        <p:txBody>
          <a:bodyPr/>
          <a:lstStyle/>
          <a:p>
            <a:r>
              <a:rPr lang="en-US" dirty="0" smtClean="0"/>
              <a:t>Nitrification is an aerobic process that requires a long SRT and HRT </a:t>
            </a:r>
          </a:p>
          <a:p>
            <a:pPr>
              <a:spcBef>
                <a:spcPts val="1800"/>
              </a:spcBef>
            </a:pPr>
            <a:r>
              <a:rPr lang="en-US" dirty="0" smtClean="0"/>
              <a:t>The length of the SRT is affected by temp, DO, pH, and ammonia concentration</a:t>
            </a:r>
          </a:p>
          <a:p>
            <a:pPr>
              <a:spcBef>
                <a:spcPts val="1800"/>
              </a:spcBef>
            </a:pPr>
            <a:r>
              <a:rPr lang="en-US" dirty="0" smtClean="0"/>
              <a:t>Denitrification is an anoxic process that requires very low DO with a carbon source </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ideas</a:t>
            </a:r>
            <a:endParaRPr lang="en-US" dirty="0"/>
          </a:p>
        </p:txBody>
      </p:sp>
      <p:sp>
        <p:nvSpPr>
          <p:cNvPr id="3" name="Content Placeholder 2"/>
          <p:cNvSpPr>
            <a:spLocks noGrp="1"/>
          </p:cNvSpPr>
          <p:nvPr>
            <p:ph idx="1"/>
          </p:nvPr>
        </p:nvSpPr>
        <p:spPr/>
        <p:txBody>
          <a:bodyPr/>
          <a:lstStyle/>
          <a:p>
            <a:pPr>
              <a:spcBef>
                <a:spcPts val="0"/>
              </a:spcBef>
            </a:pPr>
            <a:r>
              <a:rPr lang="en-US" dirty="0" smtClean="0">
                <a:solidFill>
                  <a:schemeClr val="accent1"/>
                </a:solidFill>
                <a:effectLst>
                  <a:outerShdw blurRad="38100" dist="38100" dir="2700000" algn="tl">
                    <a:srgbClr val="000000">
                      <a:alpha val="43137"/>
                    </a:srgbClr>
                  </a:outerShdw>
                </a:effectLst>
              </a:rPr>
              <a:t>Nitrification</a:t>
            </a:r>
            <a:r>
              <a:rPr lang="en-US" dirty="0" smtClean="0"/>
              <a:t> is an aerobic process that requires a long SRT and HRT </a:t>
            </a:r>
          </a:p>
          <a:p>
            <a:pPr>
              <a:spcBef>
                <a:spcPts val="1200"/>
              </a:spcBef>
            </a:pPr>
            <a:r>
              <a:rPr lang="en-US" dirty="0" smtClean="0"/>
              <a:t>The length of the SRT is affected by </a:t>
            </a:r>
          </a:p>
          <a:p>
            <a:pPr lvl="1">
              <a:spcBef>
                <a:spcPts val="0"/>
              </a:spcBef>
            </a:pPr>
            <a:r>
              <a:rPr lang="en-US" dirty="0" smtClean="0"/>
              <a:t>temperature </a:t>
            </a:r>
          </a:p>
          <a:p>
            <a:pPr lvl="1">
              <a:spcBef>
                <a:spcPts val="0"/>
              </a:spcBef>
            </a:pPr>
            <a:r>
              <a:rPr lang="en-US" dirty="0" smtClean="0"/>
              <a:t>DO</a:t>
            </a:r>
          </a:p>
          <a:p>
            <a:pPr lvl="1">
              <a:spcBef>
                <a:spcPts val="0"/>
              </a:spcBef>
            </a:pPr>
            <a:r>
              <a:rPr lang="en-US" dirty="0" smtClean="0"/>
              <a:t>pH</a:t>
            </a:r>
          </a:p>
          <a:p>
            <a:pPr lvl="1">
              <a:spcBef>
                <a:spcPts val="0"/>
              </a:spcBef>
            </a:pPr>
            <a:r>
              <a:rPr lang="en-US" dirty="0" smtClean="0"/>
              <a:t>ammonia concentration</a:t>
            </a:r>
          </a:p>
          <a:p>
            <a:pPr>
              <a:spcBef>
                <a:spcPts val="1200"/>
              </a:spcBef>
            </a:pPr>
            <a:r>
              <a:rPr lang="en-US" dirty="0" smtClean="0">
                <a:solidFill>
                  <a:schemeClr val="accent2"/>
                </a:solidFill>
                <a:effectLst>
                  <a:outerShdw blurRad="38100" dist="38100" dir="2700000" algn="tl">
                    <a:srgbClr val="000000">
                      <a:alpha val="43137"/>
                    </a:srgbClr>
                  </a:outerShdw>
                </a:effectLst>
              </a:rPr>
              <a:t>Denitrification</a:t>
            </a:r>
            <a:r>
              <a:rPr lang="en-US" dirty="0" smtClean="0"/>
              <a:t> is an anoxic process that requires very low DO with a carbon source </a:t>
            </a:r>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Nitrogen cycle</a:t>
            </a:r>
            <a:endParaRPr lang="en-US" dirty="0"/>
          </a:p>
        </p:txBody>
      </p:sp>
      <p:grpSp>
        <p:nvGrpSpPr>
          <p:cNvPr id="3" name="Group 34"/>
          <p:cNvGrpSpPr/>
          <p:nvPr/>
        </p:nvGrpSpPr>
        <p:grpSpPr>
          <a:xfrm>
            <a:off x="1348740" y="1295400"/>
            <a:ext cx="6652260" cy="4799061"/>
            <a:chOff x="1352550" y="1829569"/>
            <a:chExt cx="6652260" cy="4799061"/>
          </a:xfrm>
        </p:grpSpPr>
        <p:grpSp>
          <p:nvGrpSpPr>
            <p:cNvPr id="4" name="Group 17"/>
            <p:cNvGrpSpPr/>
            <p:nvPr/>
          </p:nvGrpSpPr>
          <p:grpSpPr>
            <a:xfrm>
              <a:off x="2230335" y="1829569"/>
              <a:ext cx="4721428" cy="4799061"/>
              <a:chOff x="2630385" y="1829569"/>
              <a:chExt cx="4721428" cy="4799061"/>
            </a:xfrm>
          </p:grpSpPr>
          <p:sp>
            <p:nvSpPr>
              <p:cNvPr id="19" name="Freeform 18"/>
              <p:cNvSpPr/>
              <p:nvPr/>
            </p:nvSpPr>
            <p:spPr>
              <a:xfrm>
                <a:off x="4344404" y="1829569"/>
                <a:ext cx="1293390" cy="840704"/>
              </a:xfrm>
              <a:custGeom>
                <a:avLst/>
                <a:gdLst>
                  <a:gd name="connsiteX0" fmla="*/ 0 w 1293390"/>
                  <a:gd name="connsiteY0" fmla="*/ 140120 h 840704"/>
                  <a:gd name="connsiteX1" fmla="*/ 41040 w 1293390"/>
                  <a:gd name="connsiteY1" fmla="*/ 41040 h 840704"/>
                  <a:gd name="connsiteX2" fmla="*/ 140120 w 1293390"/>
                  <a:gd name="connsiteY2" fmla="*/ 0 h 840704"/>
                  <a:gd name="connsiteX3" fmla="*/ 1153270 w 1293390"/>
                  <a:gd name="connsiteY3" fmla="*/ 0 h 840704"/>
                  <a:gd name="connsiteX4" fmla="*/ 1252350 w 1293390"/>
                  <a:gd name="connsiteY4" fmla="*/ 41040 h 840704"/>
                  <a:gd name="connsiteX5" fmla="*/ 1293390 w 1293390"/>
                  <a:gd name="connsiteY5" fmla="*/ 140120 h 840704"/>
                  <a:gd name="connsiteX6" fmla="*/ 1293390 w 1293390"/>
                  <a:gd name="connsiteY6" fmla="*/ 700584 h 840704"/>
                  <a:gd name="connsiteX7" fmla="*/ 1252350 w 1293390"/>
                  <a:gd name="connsiteY7" fmla="*/ 799664 h 840704"/>
                  <a:gd name="connsiteX8" fmla="*/ 1153270 w 1293390"/>
                  <a:gd name="connsiteY8" fmla="*/ 840704 h 840704"/>
                  <a:gd name="connsiteX9" fmla="*/ 140120 w 1293390"/>
                  <a:gd name="connsiteY9" fmla="*/ 840704 h 840704"/>
                  <a:gd name="connsiteX10" fmla="*/ 41040 w 1293390"/>
                  <a:gd name="connsiteY10" fmla="*/ 799664 h 840704"/>
                  <a:gd name="connsiteX11" fmla="*/ 0 w 1293390"/>
                  <a:gd name="connsiteY11" fmla="*/ 700584 h 840704"/>
                  <a:gd name="connsiteX12" fmla="*/ 0 w 1293390"/>
                  <a:gd name="connsiteY12" fmla="*/ 140120 h 8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3390" h="840704">
                    <a:moveTo>
                      <a:pt x="0" y="140120"/>
                    </a:moveTo>
                    <a:cubicBezTo>
                      <a:pt x="0" y="102958"/>
                      <a:pt x="14763" y="67318"/>
                      <a:pt x="41040" y="41040"/>
                    </a:cubicBezTo>
                    <a:cubicBezTo>
                      <a:pt x="67318" y="14762"/>
                      <a:pt x="102958" y="0"/>
                      <a:pt x="140120" y="0"/>
                    </a:cubicBezTo>
                    <a:lnTo>
                      <a:pt x="1153270" y="0"/>
                    </a:lnTo>
                    <a:cubicBezTo>
                      <a:pt x="1190432" y="0"/>
                      <a:pt x="1226072" y="14763"/>
                      <a:pt x="1252350" y="41040"/>
                    </a:cubicBezTo>
                    <a:cubicBezTo>
                      <a:pt x="1278628" y="67318"/>
                      <a:pt x="1293390" y="102958"/>
                      <a:pt x="1293390" y="140120"/>
                    </a:cubicBezTo>
                    <a:lnTo>
                      <a:pt x="1293390" y="700584"/>
                    </a:lnTo>
                    <a:cubicBezTo>
                      <a:pt x="1293390" y="737746"/>
                      <a:pt x="1278627" y="773386"/>
                      <a:pt x="1252350" y="799664"/>
                    </a:cubicBezTo>
                    <a:cubicBezTo>
                      <a:pt x="1226072" y="825942"/>
                      <a:pt x="1190432" y="840704"/>
                      <a:pt x="1153270" y="840704"/>
                    </a:cubicBezTo>
                    <a:lnTo>
                      <a:pt x="140120" y="840704"/>
                    </a:lnTo>
                    <a:cubicBezTo>
                      <a:pt x="102958" y="840704"/>
                      <a:pt x="67318" y="825941"/>
                      <a:pt x="41040" y="799664"/>
                    </a:cubicBezTo>
                    <a:cubicBezTo>
                      <a:pt x="14762" y="773386"/>
                      <a:pt x="0" y="737746"/>
                      <a:pt x="0" y="700584"/>
                    </a:cubicBezTo>
                    <a:lnTo>
                      <a:pt x="0" y="140120"/>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50184" tIns="124860" rIns="50184" bIns="124860" numCol="1" spcCol="1270" anchor="ctr" anchorCtr="0">
                <a:noAutofit/>
              </a:bodyPr>
              <a:lstStyle/>
              <a:p>
                <a:pPr lvl="0" algn="ctr" defTabSz="977900">
                  <a:lnSpc>
                    <a:spcPct val="90000"/>
                  </a:lnSpc>
                  <a:spcBef>
                    <a:spcPct val="0"/>
                  </a:spcBef>
                  <a:spcAft>
                    <a:spcPct val="35000"/>
                  </a:spcAft>
                </a:pPr>
                <a:r>
                  <a:rPr lang="en-US" sz="2200" kern="1200" dirty="0" smtClean="0"/>
                  <a:t>Organic matter</a:t>
                </a:r>
                <a:endParaRPr lang="en-US" sz="2200" kern="1200" dirty="0"/>
              </a:p>
            </p:txBody>
          </p:sp>
          <p:sp>
            <p:nvSpPr>
              <p:cNvPr id="20" name="Freeform 19"/>
              <p:cNvSpPr/>
              <p:nvPr/>
            </p:nvSpPr>
            <p:spPr>
              <a:xfrm>
                <a:off x="3011921" y="2249921"/>
                <a:ext cx="3958357" cy="3958357"/>
              </a:xfrm>
              <a:custGeom>
                <a:avLst/>
                <a:gdLst/>
                <a:ahLst/>
                <a:cxnLst/>
                <a:rect l="0" t="0" r="0" b="0"/>
                <a:pathLst>
                  <a:path>
                    <a:moveTo>
                      <a:pt x="2788264" y="172931"/>
                    </a:moveTo>
                    <a:arcTo wR="1979178" hR="1979178" stAng="17647764" swAng="923000"/>
                  </a:path>
                </a:pathLst>
              </a:custGeom>
              <a:noFill/>
              <a:ln>
                <a:headEnd type="none" w="med" len="med"/>
                <a:tailEnd type="triangle" w="med" len="med"/>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1" name="Freeform 20"/>
              <p:cNvSpPr/>
              <p:nvPr/>
            </p:nvSpPr>
            <p:spPr>
              <a:xfrm>
                <a:off x="6058423" y="2819158"/>
                <a:ext cx="1293390" cy="840704"/>
              </a:xfrm>
              <a:custGeom>
                <a:avLst/>
                <a:gdLst>
                  <a:gd name="connsiteX0" fmla="*/ 0 w 1293390"/>
                  <a:gd name="connsiteY0" fmla="*/ 140120 h 840704"/>
                  <a:gd name="connsiteX1" fmla="*/ 41040 w 1293390"/>
                  <a:gd name="connsiteY1" fmla="*/ 41040 h 840704"/>
                  <a:gd name="connsiteX2" fmla="*/ 140120 w 1293390"/>
                  <a:gd name="connsiteY2" fmla="*/ 0 h 840704"/>
                  <a:gd name="connsiteX3" fmla="*/ 1153270 w 1293390"/>
                  <a:gd name="connsiteY3" fmla="*/ 0 h 840704"/>
                  <a:gd name="connsiteX4" fmla="*/ 1252350 w 1293390"/>
                  <a:gd name="connsiteY4" fmla="*/ 41040 h 840704"/>
                  <a:gd name="connsiteX5" fmla="*/ 1293390 w 1293390"/>
                  <a:gd name="connsiteY5" fmla="*/ 140120 h 840704"/>
                  <a:gd name="connsiteX6" fmla="*/ 1293390 w 1293390"/>
                  <a:gd name="connsiteY6" fmla="*/ 700584 h 840704"/>
                  <a:gd name="connsiteX7" fmla="*/ 1252350 w 1293390"/>
                  <a:gd name="connsiteY7" fmla="*/ 799664 h 840704"/>
                  <a:gd name="connsiteX8" fmla="*/ 1153270 w 1293390"/>
                  <a:gd name="connsiteY8" fmla="*/ 840704 h 840704"/>
                  <a:gd name="connsiteX9" fmla="*/ 140120 w 1293390"/>
                  <a:gd name="connsiteY9" fmla="*/ 840704 h 840704"/>
                  <a:gd name="connsiteX10" fmla="*/ 41040 w 1293390"/>
                  <a:gd name="connsiteY10" fmla="*/ 799664 h 840704"/>
                  <a:gd name="connsiteX11" fmla="*/ 0 w 1293390"/>
                  <a:gd name="connsiteY11" fmla="*/ 700584 h 840704"/>
                  <a:gd name="connsiteX12" fmla="*/ 0 w 1293390"/>
                  <a:gd name="connsiteY12" fmla="*/ 140120 h 8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3390" h="840704">
                    <a:moveTo>
                      <a:pt x="0" y="140120"/>
                    </a:moveTo>
                    <a:cubicBezTo>
                      <a:pt x="0" y="102958"/>
                      <a:pt x="14763" y="67318"/>
                      <a:pt x="41040" y="41040"/>
                    </a:cubicBezTo>
                    <a:cubicBezTo>
                      <a:pt x="67318" y="14762"/>
                      <a:pt x="102958" y="0"/>
                      <a:pt x="140120" y="0"/>
                    </a:cubicBezTo>
                    <a:lnTo>
                      <a:pt x="1153270" y="0"/>
                    </a:lnTo>
                    <a:cubicBezTo>
                      <a:pt x="1190432" y="0"/>
                      <a:pt x="1226072" y="14763"/>
                      <a:pt x="1252350" y="41040"/>
                    </a:cubicBezTo>
                    <a:cubicBezTo>
                      <a:pt x="1278628" y="67318"/>
                      <a:pt x="1293390" y="102958"/>
                      <a:pt x="1293390" y="140120"/>
                    </a:cubicBezTo>
                    <a:lnTo>
                      <a:pt x="1293390" y="700584"/>
                    </a:lnTo>
                    <a:cubicBezTo>
                      <a:pt x="1293390" y="737746"/>
                      <a:pt x="1278627" y="773386"/>
                      <a:pt x="1252350" y="799664"/>
                    </a:cubicBezTo>
                    <a:cubicBezTo>
                      <a:pt x="1226072" y="825942"/>
                      <a:pt x="1190432" y="840704"/>
                      <a:pt x="1153270" y="840704"/>
                    </a:cubicBezTo>
                    <a:lnTo>
                      <a:pt x="140120" y="840704"/>
                    </a:lnTo>
                    <a:cubicBezTo>
                      <a:pt x="102958" y="840704"/>
                      <a:pt x="67318" y="825941"/>
                      <a:pt x="41040" y="799664"/>
                    </a:cubicBezTo>
                    <a:cubicBezTo>
                      <a:pt x="14762" y="773386"/>
                      <a:pt x="0" y="737746"/>
                      <a:pt x="0" y="700584"/>
                    </a:cubicBezTo>
                    <a:lnTo>
                      <a:pt x="0" y="140120"/>
                    </a:lnTo>
                    <a:close/>
                  </a:path>
                </a:pathLst>
              </a:custGeom>
              <a:solidFill>
                <a:schemeClr val="accent4">
                  <a:lumMod val="75000"/>
                </a:schemeClr>
              </a:solidFill>
            </p:spPr>
            <p:style>
              <a:lnRef idx="1">
                <a:schemeClr val="accent4"/>
              </a:lnRef>
              <a:fillRef idx="3">
                <a:schemeClr val="accent4"/>
              </a:fillRef>
              <a:effectRef idx="2">
                <a:schemeClr val="accent4"/>
              </a:effectRef>
              <a:fontRef idx="minor">
                <a:schemeClr val="lt1"/>
              </a:fontRef>
            </p:style>
            <p:txBody>
              <a:bodyPr spcFirstLastPara="0" vert="horz" wrap="square" lIns="50184" tIns="124860" rIns="50184" bIns="124860" numCol="1" spcCol="1270" anchor="ctr" anchorCtr="0">
                <a:noAutofit/>
              </a:bodyPr>
              <a:lstStyle/>
              <a:p>
                <a:pPr lvl="0" algn="ctr" defTabSz="977900">
                  <a:lnSpc>
                    <a:spcPct val="90000"/>
                  </a:lnSpc>
                  <a:spcBef>
                    <a:spcPct val="0"/>
                  </a:spcBef>
                  <a:spcAft>
                    <a:spcPct val="35000"/>
                  </a:spcAft>
                </a:pPr>
                <a:r>
                  <a:rPr lang="en-US" sz="2200" kern="1200" dirty="0" smtClean="0"/>
                  <a:t>Ammonia nitrogen</a:t>
                </a:r>
                <a:endParaRPr lang="en-US" sz="2200" kern="1200" dirty="0"/>
              </a:p>
            </p:txBody>
          </p:sp>
          <p:sp>
            <p:nvSpPr>
              <p:cNvPr id="22" name="Freeform 21"/>
              <p:cNvSpPr/>
              <p:nvPr/>
            </p:nvSpPr>
            <p:spPr>
              <a:xfrm>
                <a:off x="3011921" y="2249921"/>
                <a:ext cx="3958357" cy="3958357"/>
              </a:xfrm>
              <a:custGeom>
                <a:avLst/>
                <a:gdLst/>
                <a:ahLst/>
                <a:cxnLst/>
                <a:rect l="0" t="0" r="0" b="0"/>
                <a:pathLst>
                  <a:path>
                    <a:moveTo>
                      <a:pt x="3927543" y="1631297"/>
                    </a:moveTo>
                    <a:arcTo wR="1979178" hR="1979178" stAng="20992590" swAng="1214819"/>
                  </a:path>
                </a:pathLst>
              </a:custGeom>
              <a:noFill/>
              <a:ln>
                <a:headEnd type="none" w="med" len="med"/>
                <a:tailEnd type="triangle" w="med" len="med"/>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3" name="Freeform 22"/>
              <p:cNvSpPr/>
              <p:nvPr/>
            </p:nvSpPr>
            <p:spPr>
              <a:xfrm>
                <a:off x="6058423" y="4798337"/>
                <a:ext cx="1293390" cy="840704"/>
              </a:xfrm>
              <a:custGeom>
                <a:avLst/>
                <a:gdLst>
                  <a:gd name="connsiteX0" fmla="*/ 0 w 1293390"/>
                  <a:gd name="connsiteY0" fmla="*/ 140120 h 840704"/>
                  <a:gd name="connsiteX1" fmla="*/ 41040 w 1293390"/>
                  <a:gd name="connsiteY1" fmla="*/ 41040 h 840704"/>
                  <a:gd name="connsiteX2" fmla="*/ 140120 w 1293390"/>
                  <a:gd name="connsiteY2" fmla="*/ 0 h 840704"/>
                  <a:gd name="connsiteX3" fmla="*/ 1153270 w 1293390"/>
                  <a:gd name="connsiteY3" fmla="*/ 0 h 840704"/>
                  <a:gd name="connsiteX4" fmla="*/ 1252350 w 1293390"/>
                  <a:gd name="connsiteY4" fmla="*/ 41040 h 840704"/>
                  <a:gd name="connsiteX5" fmla="*/ 1293390 w 1293390"/>
                  <a:gd name="connsiteY5" fmla="*/ 140120 h 840704"/>
                  <a:gd name="connsiteX6" fmla="*/ 1293390 w 1293390"/>
                  <a:gd name="connsiteY6" fmla="*/ 700584 h 840704"/>
                  <a:gd name="connsiteX7" fmla="*/ 1252350 w 1293390"/>
                  <a:gd name="connsiteY7" fmla="*/ 799664 h 840704"/>
                  <a:gd name="connsiteX8" fmla="*/ 1153270 w 1293390"/>
                  <a:gd name="connsiteY8" fmla="*/ 840704 h 840704"/>
                  <a:gd name="connsiteX9" fmla="*/ 140120 w 1293390"/>
                  <a:gd name="connsiteY9" fmla="*/ 840704 h 840704"/>
                  <a:gd name="connsiteX10" fmla="*/ 41040 w 1293390"/>
                  <a:gd name="connsiteY10" fmla="*/ 799664 h 840704"/>
                  <a:gd name="connsiteX11" fmla="*/ 0 w 1293390"/>
                  <a:gd name="connsiteY11" fmla="*/ 700584 h 840704"/>
                  <a:gd name="connsiteX12" fmla="*/ 0 w 1293390"/>
                  <a:gd name="connsiteY12" fmla="*/ 140120 h 8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3390" h="840704">
                    <a:moveTo>
                      <a:pt x="0" y="140120"/>
                    </a:moveTo>
                    <a:cubicBezTo>
                      <a:pt x="0" y="102958"/>
                      <a:pt x="14763" y="67318"/>
                      <a:pt x="41040" y="41040"/>
                    </a:cubicBezTo>
                    <a:cubicBezTo>
                      <a:pt x="67318" y="14762"/>
                      <a:pt x="102958" y="0"/>
                      <a:pt x="140120" y="0"/>
                    </a:cubicBezTo>
                    <a:lnTo>
                      <a:pt x="1153270" y="0"/>
                    </a:lnTo>
                    <a:cubicBezTo>
                      <a:pt x="1190432" y="0"/>
                      <a:pt x="1226072" y="14763"/>
                      <a:pt x="1252350" y="41040"/>
                    </a:cubicBezTo>
                    <a:cubicBezTo>
                      <a:pt x="1278628" y="67318"/>
                      <a:pt x="1293390" y="102958"/>
                      <a:pt x="1293390" y="140120"/>
                    </a:cubicBezTo>
                    <a:lnTo>
                      <a:pt x="1293390" y="700584"/>
                    </a:lnTo>
                    <a:cubicBezTo>
                      <a:pt x="1293390" y="737746"/>
                      <a:pt x="1278627" y="773386"/>
                      <a:pt x="1252350" y="799664"/>
                    </a:cubicBezTo>
                    <a:cubicBezTo>
                      <a:pt x="1226072" y="825942"/>
                      <a:pt x="1190432" y="840704"/>
                      <a:pt x="1153270" y="840704"/>
                    </a:cubicBezTo>
                    <a:lnTo>
                      <a:pt x="140120" y="840704"/>
                    </a:lnTo>
                    <a:cubicBezTo>
                      <a:pt x="102958" y="840704"/>
                      <a:pt x="67318" y="825941"/>
                      <a:pt x="41040" y="799664"/>
                    </a:cubicBezTo>
                    <a:cubicBezTo>
                      <a:pt x="14762" y="773386"/>
                      <a:pt x="0" y="737746"/>
                      <a:pt x="0" y="700584"/>
                    </a:cubicBezTo>
                    <a:lnTo>
                      <a:pt x="0" y="140120"/>
                    </a:lnTo>
                    <a:close/>
                  </a:path>
                </a:pathLst>
              </a:custGeom>
              <a:solidFill>
                <a:schemeClr val="accent4">
                  <a:lumMod val="75000"/>
                </a:schemeClr>
              </a:solidFill>
            </p:spPr>
            <p:style>
              <a:lnRef idx="1">
                <a:schemeClr val="accent4"/>
              </a:lnRef>
              <a:fillRef idx="3">
                <a:schemeClr val="accent4"/>
              </a:fillRef>
              <a:effectRef idx="2">
                <a:schemeClr val="accent4"/>
              </a:effectRef>
              <a:fontRef idx="minor">
                <a:schemeClr val="lt1"/>
              </a:fontRef>
            </p:style>
            <p:txBody>
              <a:bodyPr spcFirstLastPara="0" vert="horz" wrap="square" lIns="50184" tIns="124860" rIns="50184" bIns="124860" numCol="1" spcCol="1270" anchor="ctr" anchorCtr="0">
                <a:noAutofit/>
              </a:bodyPr>
              <a:lstStyle/>
              <a:p>
                <a:pPr lvl="0" algn="ctr" defTabSz="977900">
                  <a:lnSpc>
                    <a:spcPct val="90000"/>
                  </a:lnSpc>
                  <a:spcBef>
                    <a:spcPct val="0"/>
                  </a:spcBef>
                  <a:spcAft>
                    <a:spcPct val="35000"/>
                  </a:spcAft>
                </a:pPr>
                <a:r>
                  <a:rPr lang="en-US" sz="2200" kern="1200" dirty="0" smtClean="0"/>
                  <a:t>Nitrite nitrogen</a:t>
                </a:r>
                <a:endParaRPr lang="en-US" sz="2200" kern="1200" dirty="0"/>
              </a:p>
            </p:txBody>
          </p:sp>
          <p:sp>
            <p:nvSpPr>
              <p:cNvPr id="24" name="Freeform 23"/>
              <p:cNvSpPr/>
              <p:nvPr/>
            </p:nvSpPr>
            <p:spPr>
              <a:xfrm>
                <a:off x="3011921" y="2249921"/>
                <a:ext cx="3958357" cy="3958357"/>
              </a:xfrm>
              <a:custGeom>
                <a:avLst/>
                <a:gdLst/>
                <a:ahLst/>
                <a:cxnLst/>
                <a:rect l="0" t="0" r="0" b="0"/>
                <a:pathLst>
                  <a:path>
                    <a:moveTo>
                      <a:pt x="3238430" y="3506081"/>
                    </a:moveTo>
                    <a:arcTo wR="1979178" hR="1979178" stAng="3029236" swAng="923000"/>
                  </a:path>
                </a:pathLst>
              </a:custGeom>
              <a:noFill/>
              <a:ln>
                <a:headEnd type="none" w="med" len="med"/>
                <a:tailEnd type="triangle" w="med" len="med"/>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5" name="Freeform 24"/>
              <p:cNvSpPr/>
              <p:nvPr/>
            </p:nvSpPr>
            <p:spPr>
              <a:xfrm>
                <a:off x="4344404" y="5787926"/>
                <a:ext cx="1293390" cy="840704"/>
              </a:xfrm>
              <a:custGeom>
                <a:avLst/>
                <a:gdLst>
                  <a:gd name="connsiteX0" fmla="*/ 0 w 1293390"/>
                  <a:gd name="connsiteY0" fmla="*/ 140120 h 840704"/>
                  <a:gd name="connsiteX1" fmla="*/ 41040 w 1293390"/>
                  <a:gd name="connsiteY1" fmla="*/ 41040 h 840704"/>
                  <a:gd name="connsiteX2" fmla="*/ 140120 w 1293390"/>
                  <a:gd name="connsiteY2" fmla="*/ 0 h 840704"/>
                  <a:gd name="connsiteX3" fmla="*/ 1153270 w 1293390"/>
                  <a:gd name="connsiteY3" fmla="*/ 0 h 840704"/>
                  <a:gd name="connsiteX4" fmla="*/ 1252350 w 1293390"/>
                  <a:gd name="connsiteY4" fmla="*/ 41040 h 840704"/>
                  <a:gd name="connsiteX5" fmla="*/ 1293390 w 1293390"/>
                  <a:gd name="connsiteY5" fmla="*/ 140120 h 840704"/>
                  <a:gd name="connsiteX6" fmla="*/ 1293390 w 1293390"/>
                  <a:gd name="connsiteY6" fmla="*/ 700584 h 840704"/>
                  <a:gd name="connsiteX7" fmla="*/ 1252350 w 1293390"/>
                  <a:gd name="connsiteY7" fmla="*/ 799664 h 840704"/>
                  <a:gd name="connsiteX8" fmla="*/ 1153270 w 1293390"/>
                  <a:gd name="connsiteY8" fmla="*/ 840704 h 840704"/>
                  <a:gd name="connsiteX9" fmla="*/ 140120 w 1293390"/>
                  <a:gd name="connsiteY9" fmla="*/ 840704 h 840704"/>
                  <a:gd name="connsiteX10" fmla="*/ 41040 w 1293390"/>
                  <a:gd name="connsiteY10" fmla="*/ 799664 h 840704"/>
                  <a:gd name="connsiteX11" fmla="*/ 0 w 1293390"/>
                  <a:gd name="connsiteY11" fmla="*/ 700584 h 840704"/>
                  <a:gd name="connsiteX12" fmla="*/ 0 w 1293390"/>
                  <a:gd name="connsiteY12" fmla="*/ 140120 h 8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3390" h="840704">
                    <a:moveTo>
                      <a:pt x="0" y="140120"/>
                    </a:moveTo>
                    <a:cubicBezTo>
                      <a:pt x="0" y="102958"/>
                      <a:pt x="14763" y="67318"/>
                      <a:pt x="41040" y="41040"/>
                    </a:cubicBezTo>
                    <a:cubicBezTo>
                      <a:pt x="67318" y="14762"/>
                      <a:pt x="102958" y="0"/>
                      <a:pt x="140120" y="0"/>
                    </a:cubicBezTo>
                    <a:lnTo>
                      <a:pt x="1153270" y="0"/>
                    </a:lnTo>
                    <a:cubicBezTo>
                      <a:pt x="1190432" y="0"/>
                      <a:pt x="1226072" y="14763"/>
                      <a:pt x="1252350" y="41040"/>
                    </a:cubicBezTo>
                    <a:cubicBezTo>
                      <a:pt x="1278628" y="67318"/>
                      <a:pt x="1293390" y="102958"/>
                      <a:pt x="1293390" y="140120"/>
                    </a:cubicBezTo>
                    <a:lnTo>
                      <a:pt x="1293390" y="700584"/>
                    </a:lnTo>
                    <a:cubicBezTo>
                      <a:pt x="1293390" y="737746"/>
                      <a:pt x="1278627" y="773386"/>
                      <a:pt x="1252350" y="799664"/>
                    </a:cubicBezTo>
                    <a:cubicBezTo>
                      <a:pt x="1226072" y="825942"/>
                      <a:pt x="1190432" y="840704"/>
                      <a:pt x="1153270" y="840704"/>
                    </a:cubicBezTo>
                    <a:lnTo>
                      <a:pt x="140120" y="840704"/>
                    </a:lnTo>
                    <a:cubicBezTo>
                      <a:pt x="102958" y="840704"/>
                      <a:pt x="67318" y="825941"/>
                      <a:pt x="41040" y="799664"/>
                    </a:cubicBezTo>
                    <a:cubicBezTo>
                      <a:pt x="14762" y="773386"/>
                      <a:pt x="0" y="737746"/>
                      <a:pt x="0" y="700584"/>
                    </a:cubicBezTo>
                    <a:lnTo>
                      <a:pt x="0" y="140120"/>
                    </a:lnTo>
                    <a:close/>
                  </a:path>
                </a:pathLst>
              </a:custGeom>
              <a:solidFill>
                <a:schemeClr val="accent4">
                  <a:lumMod val="75000"/>
                </a:schemeClr>
              </a:solidFill>
            </p:spPr>
            <p:style>
              <a:lnRef idx="1">
                <a:schemeClr val="accent4"/>
              </a:lnRef>
              <a:fillRef idx="3">
                <a:schemeClr val="accent4"/>
              </a:fillRef>
              <a:effectRef idx="2">
                <a:schemeClr val="accent4"/>
              </a:effectRef>
              <a:fontRef idx="minor">
                <a:schemeClr val="lt1"/>
              </a:fontRef>
            </p:style>
            <p:txBody>
              <a:bodyPr spcFirstLastPara="0" vert="horz" wrap="square" lIns="50184" tIns="124860" rIns="50184" bIns="124860" numCol="1" spcCol="1270" anchor="ctr" anchorCtr="0">
                <a:noAutofit/>
              </a:bodyPr>
              <a:lstStyle/>
              <a:p>
                <a:pPr lvl="0" algn="ctr" defTabSz="977900">
                  <a:lnSpc>
                    <a:spcPct val="90000"/>
                  </a:lnSpc>
                  <a:spcBef>
                    <a:spcPct val="0"/>
                  </a:spcBef>
                  <a:spcAft>
                    <a:spcPct val="35000"/>
                  </a:spcAft>
                </a:pPr>
                <a:r>
                  <a:rPr lang="en-US" sz="2200" kern="1200" dirty="0" smtClean="0"/>
                  <a:t>Nitrate nitrogen</a:t>
                </a:r>
                <a:endParaRPr lang="en-US" sz="2200" kern="1200" dirty="0"/>
              </a:p>
            </p:txBody>
          </p:sp>
          <p:sp>
            <p:nvSpPr>
              <p:cNvPr id="26" name="Freeform 25"/>
              <p:cNvSpPr/>
              <p:nvPr/>
            </p:nvSpPr>
            <p:spPr>
              <a:xfrm>
                <a:off x="3011921" y="2249921"/>
                <a:ext cx="3958357" cy="3958357"/>
              </a:xfrm>
              <a:custGeom>
                <a:avLst/>
                <a:gdLst/>
                <a:ahLst/>
                <a:cxnLst/>
                <a:rect l="0" t="0" r="0" b="0"/>
                <a:pathLst>
                  <a:path>
                    <a:moveTo>
                      <a:pt x="1170092" y="3785425"/>
                    </a:moveTo>
                    <a:arcTo wR="1979178" hR="1979178" stAng="6847764" swAng="923000"/>
                  </a:path>
                </a:pathLst>
              </a:custGeom>
              <a:noFill/>
              <a:ln>
                <a:headEnd type="none" w="med" len="med"/>
                <a:tailEnd type="triangle" w="med" len="med"/>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7" name="Freeform 26"/>
              <p:cNvSpPr/>
              <p:nvPr/>
            </p:nvSpPr>
            <p:spPr>
              <a:xfrm>
                <a:off x="2630385" y="4798337"/>
                <a:ext cx="1293390" cy="840704"/>
              </a:xfrm>
              <a:custGeom>
                <a:avLst/>
                <a:gdLst>
                  <a:gd name="connsiteX0" fmla="*/ 0 w 1293390"/>
                  <a:gd name="connsiteY0" fmla="*/ 140120 h 840704"/>
                  <a:gd name="connsiteX1" fmla="*/ 41040 w 1293390"/>
                  <a:gd name="connsiteY1" fmla="*/ 41040 h 840704"/>
                  <a:gd name="connsiteX2" fmla="*/ 140120 w 1293390"/>
                  <a:gd name="connsiteY2" fmla="*/ 0 h 840704"/>
                  <a:gd name="connsiteX3" fmla="*/ 1153270 w 1293390"/>
                  <a:gd name="connsiteY3" fmla="*/ 0 h 840704"/>
                  <a:gd name="connsiteX4" fmla="*/ 1252350 w 1293390"/>
                  <a:gd name="connsiteY4" fmla="*/ 41040 h 840704"/>
                  <a:gd name="connsiteX5" fmla="*/ 1293390 w 1293390"/>
                  <a:gd name="connsiteY5" fmla="*/ 140120 h 840704"/>
                  <a:gd name="connsiteX6" fmla="*/ 1293390 w 1293390"/>
                  <a:gd name="connsiteY6" fmla="*/ 700584 h 840704"/>
                  <a:gd name="connsiteX7" fmla="*/ 1252350 w 1293390"/>
                  <a:gd name="connsiteY7" fmla="*/ 799664 h 840704"/>
                  <a:gd name="connsiteX8" fmla="*/ 1153270 w 1293390"/>
                  <a:gd name="connsiteY8" fmla="*/ 840704 h 840704"/>
                  <a:gd name="connsiteX9" fmla="*/ 140120 w 1293390"/>
                  <a:gd name="connsiteY9" fmla="*/ 840704 h 840704"/>
                  <a:gd name="connsiteX10" fmla="*/ 41040 w 1293390"/>
                  <a:gd name="connsiteY10" fmla="*/ 799664 h 840704"/>
                  <a:gd name="connsiteX11" fmla="*/ 0 w 1293390"/>
                  <a:gd name="connsiteY11" fmla="*/ 700584 h 840704"/>
                  <a:gd name="connsiteX12" fmla="*/ 0 w 1293390"/>
                  <a:gd name="connsiteY12" fmla="*/ 140120 h 8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3390" h="840704">
                    <a:moveTo>
                      <a:pt x="0" y="140120"/>
                    </a:moveTo>
                    <a:cubicBezTo>
                      <a:pt x="0" y="102958"/>
                      <a:pt x="14763" y="67318"/>
                      <a:pt x="41040" y="41040"/>
                    </a:cubicBezTo>
                    <a:cubicBezTo>
                      <a:pt x="67318" y="14762"/>
                      <a:pt x="102958" y="0"/>
                      <a:pt x="140120" y="0"/>
                    </a:cubicBezTo>
                    <a:lnTo>
                      <a:pt x="1153270" y="0"/>
                    </a:lnTo>
                    <a:cubicBezTo>
                      <a:pt x="1190432" y="0"/>
                      <a:pt x="1226072" y="14763"/>
                      <a:pt x="1252350" y="41040"/>
                    </a:cubicBezTo>
                    <a:cubicBezTo>
                      <a:pt x="1278628" y="67318"/>
                      <a:pt x="1293390" y="102958"/>
                      <a:pt x="1293390" y="140120"/>
                    </a:cubicBezTo>
                    <a:lnTo>
                      <a:pt x="1293390" y="700584"/>
                    </a:lnTo>
                    <a:cubicBezTo>
                      <a:pt x="1293390" y="737746"/>
                      <a:pt x="1278627" y="773386"/>
                      <a:pt x="1252350" y="799664"/>
                    </a:cubicBezTo>
                    <a:cubicBezTo>
                      <a:pt x="1226072" y="825942"/>
                      <a:pt x="1190432" y="840704"/>
                      <a:pt x="1153270" y="840704"/>
                    </a:cubicBezTo>
                    <a:lnTo>
                      <a:pt x="140120" y="840704"/>
                    </a:lnTo>
                    <a:cubicBezTo>
                      <a:pt x="102958" y="840704"/>
                      <a:pt x="67318" y="825941"/>
                      <a:pt x="41040" y="799664"/>
                    </a:cubicBezTo>
                    <a:cubicBezTo>
                      <a:pt x="14762" y="773386"/>
                      <a:pt x="0" y="737746"/>
                      <a:pt x="0" y="700584"/>
                    </a:cubicBezTo>
                    <a:lnTo>
                      <a:pt x="0" y="140120"/>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50184" tIns="124860" rIns="50184" bIns="124860" numCol="1" spcCol="1270" anchor="ctr" anchorCtr="0">
                <a:noAutofit/>
              </a:bodyPr>
              <a:lstStyle/>
              <a:p>
                <a:pPr lvl="0" algn="ctr" defTabSz="977900">
                  <a:lnSpc>
                    <a:spcPct val="90000"/>
                  </a:lnSpc>
                  <a:spcBef>
                    <a:spcPct val="0"/>
                  </a:spcBef>
                  <a:spcAft>
                    <a:spcPct val="35000"/>
                  </a:spcAft>
                </a:pPr>
                <a:r>
                  <a:rPr lang="en-US" sz="2200" kern="1200" dirty="0" smtClean="0"/>
                  <a:t>Plant protein</a:t>
                </a:r>
                <a:endParaRPr lang="en-US" sz="2200" kern="1200" dirty="0"/>
              </a:p>
            </p:txBody>
          </p:sp>
          <p:sp>
            <p:nvSpPr>
              <p:cNvPr id="28" name="Freeform 27"/>
              <p:cNvSpPr/>
              <p:nvPr/>
            </p:nvSpPr>
            <p:spPr>
              <a:xfrm>
                <a:off x="3011921" y="2249921"/>
                <a:ext cx="3958357" cy="3958357"/>
              </a:xfrm>
              <a:custGeom>
                <a:avLst/>
                <a:gdLst/>
                <a:ahLst/>
                <a:cxnLst/>
                <a:rect l="0" t="0" r="0" b="0"/>
                <a:pathLst>
                  <a:path>
                    <a:moveTo>
                      <a:pt x="30813" y="2327059"/>
                    </a:moveTo>
                    <a:arcTo wR="1979178" hR="1979178" stAng="10192590" swAng="1214819"/>
                  </a:path>
                </a:pathLst>
              </a:custGeom>
              <a:noFill/>
              <a:ln>
                <a:headEnd type="none" w="med" len="med"/>
                <a:tailEnd type="triangle" w="med" len="med"/>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sp>
            <p:nvSpPr>
              <p:cNvPr id="29" name="Freeform 28"/>
              <p:cNvSpPr/>
              <p:nvPr/>
            </p:nvSpPr>
            <p:spPr>
              <a:xfrm>
                <a:off x="2630385" y="2819158"/>
                <a:ext cx="1293390" cy="840704"/>
              </a:xfrm>
              <a:custGeom>
                <a:avLst/>
                <a:gdLst>
                  <a:gd name="connsiteX0" fmla="*/ 0 w 1293390"/>
                  <a:gd name="connsiteY0" fmla="*/ 140120 h 840704"/>
                  <a:gd name="connsiteX1" fmla="*/ 41040 w 1293390"/>
                  <a:gd name="connsiteY1" fmla="*/ 41040 h 840704"/>
                  <a:gd name="connsiteX2" fmla="*/ 140120 w 1293390"/>
                  <a:gd name="connsiteY2" fmla="*/ 0 h 840704"/>
                  <a:gd name="connsiteX3" fmla="*/ 1153270 w 1293390"/>
                  <a:gd name="connsiteY3" fmla="*/ 0 h 840704"/>
                  <a:gd name="connsiteX4" fmla="*/ 1252350 w 1293390"/>
                  <a:gd name="connsiteY4" fmla="*/ 41040 h 840704"/>
                  <a:gd name="connsiteX5" fmla="*/ 1293390 w 1293390"/>
                  <a:gd name="connsiteY5" fmla="*/ 140120 h 840704"/>
                  <a:gd name="connsiteX6" fmla="*/ 1293390 w 1293390"/>
                  <a:gd name="connsiteY6" fmla="*/ 700584 h 840704"/>
                  <a:gd name="connsiteX7" fmla="*/ 1252350 w 1293390"/>
                  <a:gd name="connsiteY7" fmla="*/ 799664 h 840704"/>
                  <a:gd name="connsiteX8" fmla="*/ 1153270 w 1293390"/>
                  <a:gd name="connsiteY8" fmla="*/ 840704 h 840704"/>
                  <a:gd name="connsiteX9" fmla="*/ 140120 w 1293390"/>
                  <a:gd name="connsiteY9" fmla="*/ 840704 h 840704"/>
                  <a:gd name="connsiteX10" fmla="*/ 41040 w 1293390"/>
                  <a:gd name="connsiteY10" fmla="*/ 799664 h 840704"/>
                  <a:gd name="connsiteX11" fmla="*/ 0 w 1293390"/>
                  <a:gd name="connsiteY11" fmla="*/ 700584 h 840704"/>
                  <a:gd name="connsiteX12" fmla="*/ 0 w 1293390"/>
                  <a:gd name="connsiteY12" fmla="*/ 140120 h 840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93390" h="840704">
                    <a:moveTo>
                      <a:pt x="0" y="140120"/>
                    </a:moveTo>
                    <a:cubicBezTo>
                      <a:pt x="0" y="102958"/>
                      <a:pt x="14763" y="67318"/>
                      <a:pt x="41040" y="41040"/>
                    </a:cubicBezTo>
                    <a:cubicBezTo>
                      <a:pt x="67318" y="14762"/>
                      <a:pt x="102958" y="0"/>
                      <a:pt x="140120" y="0"/>
                    </a:cubicBezTo>
                    <a:lnTo>
                      <a:pt x="1153270" y="0"/>
                    </a:lnTo>
                    <a:cubicBezTo>
                      <a:pt x="1190432" y="0"/>
                      <a:pt x="1226072" y="14763"/>
                      <a:pt x="1252350" y="41040"/>
                    </a:cubicBezTo>
                    <a:cubicBezTo>
                      <a:pt x="1278628" y="67318"/>
                      <a:pt x="1293390" y="102958"/>
                      <a:pt x="1293390" y="140120"/>
                    </a:cubicBezTo>
                    <a:lnTo>
                      <a:pt x="1293390" y="700584"/>
                    </a:lnTo>
                    <a:cubicBezTo>
                      <a:pt x="1293390" y="737746"/>
                      <a:pt x="1278627" y="773386"/>
                      <a:pt x="1252350" y="799664"/>
                    </a:cubicBezTo>
                    <a:cubicBezTo>
                      <a:pt x="1226072" y="825942"/>
                      <a:pt x="1190432" y="840704"/>
                      <a:pt x="1153270" y="840704"/>
                    </a:cubicBezTo>
                    <a:lnTo>
                      <a:pt x="140120" y="840704"/>
                    </a:lnTo>
                    <a:cubicBezTo>
                      <a:pt x="102958" y="840704"/>
                      <a:pt x="67318" y="825941"/>
                      <a:pt x="41040" y="799664"/>
                    </a:cubicBezTo>
                    <a:cubicBezTo>
                      <a:pt x="14762" y="773386"/>
                      <a:pt x="0" y="737746"/>
                      <a:pt x="0" y="700584"/>
                    </a:cubicBezTo>
                    <a:lnTo>
                      <a:pt x="0" y="140120"/>
                    </a:lnTo>
                    <a:close/>
                  </a:path>
                </a:pathLst>
              </a:custGeom>
            </p:spPr>
            <p:style>
              <a:lnRef idx="1">
                <a:schemeClr val="accent1"/>
              </a:lnRef>
              <a:fillRef idx="3">
                <a:schemeClr val="accent1"/>
              </a:fillRef>
              <a:effectRef idx="2">
                <a:schemeClr val="accent1"/>
              </a:effectRef>
              <a:fontRef idx="minor">
                <a:schemeClr val="lt1"/>
              </a:fontRef>
            </p:style>
            <p:txBody>
              <a:bodyPr spcFirstLastPara="0" vert="horz" wrap="square" lIns="50184" tIns="124860" rIns="50184" bIns="124860" numCol="1" spcCol="1270" anchor="ctr" anchorCtr="0">
                <a:noAutofit/>
              </a:bodyPr>
              <a:lstStyle/>
              <a:p>
                <a:pPr lvl="0" algn="ctr" defTabSz="977900">
                  <a:lnSpc>
                    <a:spcPct val="90000"/>
                  </a:lnSpc>
                  <a:spcBef>
                    <a:spcPct val="0"/>
                  </a:spcBef>
                  <a:spcAft>
                    <a:spcPct val="35000"/>
                  </a:spcAft>
                </a:pPr>
                <a:r>
                  <a:rPr lang="en-US" sz="2200" kern="1200" dirty="0" smtClean="0"/>
                  <a:t>Animal protein</a:t>
                </a:r>
                <a:endParaRPr lang="en-US" sz="2200" kern="1200" dirty="0"/>
              </a:p>
            </p:txBody>
          </p:sp>
          <p:sp>
            <p:nvSpPr>
              <p:cNvPr id="30" name="Freeform 29"/>
              <p:cNvSpPr/>
              <p:nvPr/>
            </p:nvSpPr>
            <p:spPr>
              <a:xfrm>
                <a:off x="3011921" y="2249921"/>
                <a:ext cx="3958357" cy="3958357"/>
              </a:xfrm>
              <a:custGeom>
                <a:avLst/>
                <a:gdLst/>
                <a:ahLst/>
                <a:cxnLst/>
                <a:rect l="0" t="0" r="0" b="0"/>
                <a:pathLst>
                  <a:path>
                    <a:moveTo>
                      <a:pt x="719927" y="452275"/>
                    </a:moveTo>
                    <a:arcTo wR="1979178" hR="1979178" stAng="13829236" swAng="923000"/>
                  </a:path>
                </a:pathLst>
              </a:custGeom>
              <a:noFill/>
              <a:ln>
                <a:headEnd type="none" w="med" len="med"/>
                <a:tailEnd type="triangle" w="med" len="med"/>
              </a:ln>
            </p:spPr>
            <p:style>
              <a:lnRef idx="1">
                <a:schemeClr val="accent1">
                  <a:hueOff val="0"/>
                  <a:satOff val="0"/>
                  <a:lumOff val="0"/>
                  <a:alphaOff val="0"/>
                </a:schemeClr>
              </a:lnRef>
              <a:fillRef idx="0">
                <a:scrgbClr r="0" g="0" b="0"/>
              </a:fillRef>
              <a:effectRef idx="0">
                <a:schemeClr val="accent1">
                  <a:hueOff val="0"/>
                  <a:satOff val="0"/>
                  <a:lumOff val="0"/>
                  <a:alphaOff val="0"/>
                </a:schemeClr>
              </a:effectRef>
              <a:fontRef idx="minor">
                <a:schemeClr val="tx1">
                  <a:hueOff val="0"/>
                  <a:satOff val="0"/>
                  <a:lumOff val="0"/>
                  <a:alphaOff val="0"/>
                </a:schemeClr>
              </a:fontRef>
            </p:style>
          </p:sp>
        </p:grpSp>
        <p:sp>
          <p:nvSpPr>
            <p:cNvPr id="5" name="TextBox 4"/>
            <p:cNvSpPr txBox="1"/>
            <p:nvPr/>
          </p:nvSpPr>
          <p:spPr>
            <a:xfrm>
              <a:off x="5543550" y="2195899"/>
              <a:ext cx="1775460" cy="369332"/>
            </a:xfrm>
            <a:prstGeom prst="rect">
              <a:avLst/>
            </a:prstGeom>
            <a:noFill/>
          </p:spPr>
          <p:txBody>
            <a:bodyPr wrap="square" rtlCol="0">
              <a:spAutoFit/>
            </a:bodyPr>
            <a:lstStyle/>
            <a:p>
              <a:r>
                <a:rPr lang="en-US" dirty="0" smtClean="0"/>
                <a:t>Ammonification  </a:t>
              </a:r>
              <a:endParaRPr lang="en-US" dirty="0"/>
            </a:p>
          </p:txBody>
        </p:sp>
        <p:sp>
          <p:nvSpPr>
            <p:cNvPr id="6" name="TextBox 5"/>
            <p:cNvSpPr txBox="1"/>
            <p:nvPr/>
          </p:nvSpPr>
          <p:spPr>
            <a:xfrm>
              <a:off x="6579870" y="4038600"/>
              <a:ext cx="1424940" cy="369332"/>
            </a:xfrm>
            <a:prstGeom prst="rect">
              <a:avLst/>
            </a:prstGeom>
            <a:noFill/>
          </p:spPr>
          <p:txBody>
            <a:bodyPr wrap="square" rtlCol="0">
              <a:spAutoFit/>
            </a:bodyPr>
            <a:lstStyle/>
            <a:p>
              <a:r>
                <a:rPr lang="en-US" dirty="0" smtClean="0"/>
                <a:t>Nitrification</a:t>
              </a:r>
              <a:endParaRPr lang="en-US" dirty="0"/>
            </a:p>
          </p:txBody>
        </p:sp>
        <p:sp>
          <p:nvSpPr>
            <p:cNvPr id="7" name="TextBox 6"/>
            <p:cNvSpPr txBox="1"/>
            <p:nvPr/>
          </p:nvSpPr>
          <p:spPr>
            <a:xfrm>
              <a:off x="5619750" y="5886450"/>
              <a:ext cx="1219200" cy="369332"/>
            </a:xfrm>
            <a:prstGeom prst="rect">
              <a:avLst/>
            </a:prstGeom>
            <a:noFill/>
          </p:spPr>
          <p:txBody>
            <a:bodyPr wrap="square" rtlCol="0">
              <a:spAutoFit/>
            </a:bodyPr>
            <a:lstStyle/>
            <a:p>
              <a:r>
                <a:rPr lang="en-US" dirty="0" smtClean="0"/>
                <a:t>Oxidation</a:t>
              </a:r>
              <a:endParaRPr lang="en-US" dirty="0"/>
            </a:p>
          </p:txBody>
        </p:sp>
        <p:sp>
          <p:nvSpPr>
            <p:cNvPr id="8" name="TextBox 7"/>
            <p:cNvSpPr txBox="1"/>
            <p:nvPr/>
          </p:nvSpPr>
          <p:spPr>
            <a:xfrm>
              <a:off x="1866900" y="2057400"/>
              <a:ext cx="1866900" cy="646331"/>
            </a:xfrm>
            <a:prstGeom prst="rect">
              <a:avLst/>
            </a:prstGeom>
            <a:noFill/>
          </p:spPr>
          <p:txBody>
            <a:bodyPr wrap="square" rtlCol="0">
              <a:spAutoFit/>
            </a:bodyPr>
            <a:lstStyle/>
            <a:p>
              <a:pPr marL="914400" indent="-914400"/>
              <a:r>
                <a:rPr lang="en-US" dirty="0" smtClean="0"/>
                <a:t>Waste products/     death       </a:t>
              </a:r>
              <a:endParaRPr lang="en-US" dirty="0"/>
            </a:p>
          </p:txBody>
        </p:sp>
        <p:sp>
          <p:nvSpPr>
            <p:cNvPr id="9" name="TextBox 8"/>
            <p:cNvSpPr txBox="1"/>
            <p:nvPr/>
          </p:nvSpPr>
          <p:spPr>
            <a:xfrm>
              <a:off x="2419350" y="5886450"/>
              <a:ext cx="1066800" cy="369332"/>
            </a:xfrm>
            <a:prstGeom prst="rect">
              <a:avLst/>
            </a:prstGeom>
            <a:noFill/>
          </p:spPr>
          <p:txBody>
            <a:bodyPr wrap="square" rtlCol="0">
              <a:spAutoFit/>
            </a:bodyPr>
            <a:lstStyle/>
            <a:p>
              <a:pPr algn="r"/>
              <a:r>
                <a:rPr lang="en-US" dirty="0" smtClean="0"/>
                <a:t>Plant life</a:t>
              </a:r>
              <a:endParaRPr lang="en-US" dirty="0"/>
            </a:p>
          </p:txBody>
        </p:sp>
        <p:sp>
          <p:nvSpPr>
            <p:cNvPr id="10" name="TextBox 9"/>
            <p:cNvSpPr txBox="1"/>
            <p:nvPr/>
          </p:nvSpPr>
          <p:spPr>
            <a:xfrm>
              <a:off x="1352550" y="4038600"/>
              <a:ext cx="1219200" cy="369332"/>
            </a:xfrm>
            <a:prstGeom prst="rect">
              <a:avLst/>
            </a:prstGeom>
            <a:noFill/>
          </p:spPr>
          <p:txBody>
            <a:bodyPr wrap="square" rtlCol="0">
              <a:spAutoFit/>
            </a:bodyPr>
            <a:lstStyle/>
            <a:p>
              <a:pPr algn="r"/>
              <a:r>
                <a:rPr lang="en-US" dirty="0" smtClean="0"/>
                <a:t>Animal life</a:t>
              </a:r>
              <a:endParaRPr lang="en-US" dirty="0"/>
            </a:p>
          </p:txBody>
        </p:sp>
        <p:grpSp>
          <p:nvGrpSpPr>
            <p:cNvPr id="11" name="Group 11"/>
            <p:cNvGrpSpPr/>
            <p:nvPr/>
          </p:nvGrpSpPr>
          <p:grpSpPr>
            <a:xfrm>
              <a:off x="3935730" y="3350296"/>
              <a:ext cx="1293390" cy="840704"/>
              <a:chOff x="2820404" y="3959126"/>
              <a:chExt cx="1293390" cy="840704"/>
            </a:xfrm>
          </p:grpSpPr>
          <p:sp>
            <p:nvSpPr>
              <p:cNvPr id="13" name="Rounded Rectangle 12"/>
              <p:cNvSpPr/>
              <p:nvPr/>
            </p:nvSpPr>
            <p:spPr>
              <a:xfrm>
                <a:off x="2820404" y="3959126"/>
                <a:ext cx="1293390" cy="840704"/>
              </a:xfrm>
              <a:prstGeom prst="roundRect">
                <a:avLst/>
              </a:prstGeom>
              <a:solidFill>
                <a:schemeClr val="accent4">
                  <a:lumMod val="75000"/>
                </a:schemeClr>
              </a:solidFill>
            </p:spPr>
            <p:style>
              <a:lnRef idx="1">
                <a:schemeClr val="accent4"/>
              </a:lnRef>
              <a:fillRef idx="3">
                <a:schemeClr val="accent4"/>
              </a:fillRef>
              <a:effectRef idx="2">
                <a:schemeClr val="accent4"/>
              </a:effectRef>
              <a:fontRef idx="minor">
                <a:schemeClr val="lt1"/>
              </a:fontRef>
            </p:style>
          </p:sp>
          <p:sp>
            <p:nvSpPr>
              <p:cNvPr id="14" name="Rounded Rectangle 4"/>
              <p:cNvSpPr/>
              <p:nvPr/>
            </p:nvSpPr>
            <p:spPr>
              <a:xfrm>
                <a:off x="2861444" y="4000166"/>
                <a:ext cx="1211310" cy="758624"/>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9144" tIns="83820" rIns="9144" bIns="83820" numCol="1" spcCol="1270" anchor="ctr" anchorCtr="0">
                <a:noAutofit/>
              </a:bodyPr>
              <a:lstStyle/>
              <a:p>
                <a:pPr lvl="0" algn="ctr" defTabSz="977900">
                  <a:lnSpc>
                    <a:spcPct val="90000"/>
                  </a:lnSpc>
                  <a:spcBef>
                    <a:spcPct val="0"/>
                  </a:spcBef>
                  <a:spcAft>
                    <a:spcPct val="35000"/>
                  </a:spcAft>
                </a:pPr>
                <a:r>
                  <a:rPr lang="en-US" sz="2200" kern="1200" dirty="0" smtClean="0"/>
                  <a:t>N</a:t>
                </a:r>
                <a:r>
                  <a:rPr lang="en-US" sz="2200" kern="1200" baseline="-25000" dirty="0" smtClean="0"/>
                  <a:t>2</a:t>
                </a:r>
                <a:r>
                  <a:rPr lang="en-US" sz="2200" kern="1200" dirty="0" smtClean="0"/>
                  <a:t> gas</a:t>
                </a:r>
                <a:endParaRPr lang="en-US" sz="2200" kern="1200" dirty="0"/>
              </a:p>
            </p:txBody>
          </p:sp>
        </p:grpSp>
        <p:sp>
          <p:nvSpPr>
            <p:cNvPr id="15" name="TextBox 14"/>
            <p:cNvSpPr txBox="1"/>
            <p:nvPr/>
          </p:nvSpPr>
          <p:spPr>
            <a:xfrm rot="16200000">
              <a:off x="3511033" y="4806434"/>
              <a:ext cx="1600201" cy="369332"/>
            </a:xfrm>
            <a:prstGeom prst="rect">
              <a:avLst/>
            </a:prstGeom>
            <a:noFill/>
          </p:spPr>
          <p:txBody>
            <a:bodyPr wrap="square" rtlCol="0">
              <a:spAutoFit/>
            </a:bodyPr>
            <a:lstStyle/>
            <a:p>
              <a:pPr algn="ctr"/>
              <a:r>
                <a:rPr lang="en-US" dirty="0" smtClean="0"/>
                <a:t>Denitrification</a:t>
              </a:r>
              <a:endParaRPr lang="en-US" dirty="0"/>
            </a:p>
          </p:txBody>
        </p:sp>
        <p:cxnSp>
          <p:nvCxnSpPr>
            <p:cNvPr id="34" name="Straight Arrow Connector 33"/>
            <p:cNvCxnSpPr/>
            <p:nvPr/>
          </p:nvCxnSpPr>
          <p:spPr>
            <a:xfrm rot="5400000" flipH="1" flipV="1">
              <a:off x="3848100" y="4991100"/>
              <a:ext cx="1447800" cy="1588"/>
            </a:xfrm>
            <a:prstGeom prst="straightConnector1">
              <a:avLst/>
            </a:prstGeom>
            <a:ln w="9525">
              <a:solidFill>
                <a:schemeClr val="accent1"/>
              </a:solidFill>
              <a:headEnd type="none" w="med" len="med"/>
              <a:tailEnd type="triangle" w="med" len="med"/>
            </a:ln>
          </p:spPr>
          <p:style>
            <a:lnRef idx="3">
              <a:schemeClr val="dk1"/>
            </a:lnRef>
            <a:fillRef idx="0">
              <a:schemeClr val="dk1"/>
            </a:fillRef>
            <a:effectRef idx="2">
              <a:schemeClr val="dk1"/>
            </a:effectRef>
            <a:fontRef idx="minor">
              <a:schemeClr val="tx1"/>
            </a:fontRef>
          </p:style>
        </p:cxnSp>
      </p:grpSp>
      <p:pic>
        <p:nvPicPr>
          <p:cNvPr id="31" name="Picture 9" descr="N Cycle2"/>
          <p:cNvPicPr>
            <a:picLocks noChangeAspect="1" noChangeArrowheads="1"/>
          </p:cNvPicPr>
          <p:nvPr/>
        </p:nvPicPr>
        <p:blipFill>
          <a:blip r:embed="rId3" cstate="print"/>
          <a:srcRect/>
          <a:stretch>
            <a:fillRect/>
          </a:stretch>
        </p:blipFill>
        <p:spPr bwMode="auto">
          <a:xfrm>
            <a:off x="-5867400" y="1219200"/>
            <a:ext cx="5553075" cy="4114800"/>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mtClean="0"/>
              <a:t>Biological nitrogen removal</a:t>
            </a:r>
            <a:endParaRPr lang="en-US" dirty="0"/>
          </a:p>
        </p:txBody>
      </p:sp>
      <p:sp>
        <p:nvSpPr>
          <p:cNvPr id="4" name="Text Placeholder 3"/>
          <p:cNvSpPr>
            <a:spLocks noGrp="1"/>
          </p:cNvSpPr>
          <p:nvPr>
            <p:ph idx="1"/>
          </p:nvPr>
        </p:nvSpPr>
        <p:spPr>
          <a:xfrm>
            <a:off x="457200" y="1600200"/>
            <a:ext cx="8534400" cy="4525963"/>
          </a:xfrm>
        </p:spPr>
        <p:txBody>
          <a:bodyPr/>
          <a:lstStyle/>
          <a:p>
            <a:pPr marL="2743200" indent="-2743200">
              <a:buNone/>
              <a:tabLst>
                <a:tab pos="2743200" algn="l"/>
              </a:tabLst>
            </a:pPr>
            <a:r>
              <a:rPr lang="en-US" dirty="0" smtClean="0">
                <a:solidFill>
                  <a:schemeClr val="accent1"/>
                </a:solidFill>
                <a:effectLst>
                  <a:outerShdw blurRad="38100" dist="38100" dir="2700000" algn="tl">
                    <a:srgbClr val="000000">
                      <a:alpha val="43137"/>
                    </a:srgbClr>
                  </a:outerShdw>
                </a:effectLst>
              </a:rPr>
              <a:t>Assimilation</a:t>
            </a:r>
            <a:r>
              <a:rPr lang="en-US" dirty="0" smtClean="0"/>
              <a:t> 	nitrogen required for cell growth</a:t>
            </a:r>
          </a:p>
          <a:p>
            <a:pPr marL="2743200" indent="-2743200">
              <a:spcBef>
                <a:spcPts val="1800"/>
              </a:spcBef>
              <a:buNone/>
              <a:tabLst>
                <a:tab pos="2743200" algn="l"/>
              </a:tabLst>
            </a:pPr>
            <a:r>
              <a:rPr lang="en-US" dirty="0" err="1" smtClean="0">
                <a:solidFill>
                  <a:schemeClr val="accent6">
                    <a:lumMod val="75000"/>
                  </a:schemeClr>
                </a:solidFill>
                <a:effectLst>
                  <a:outerShdw blurRad="38100" dist="38100" dir="2700000" algn="tl">
                    <a:srgbClr val="000000">
                      <a:alpha val="43137"/>
                    </a:srgbClr>
                  </a:outerShdw>
                </a:effectLst>
              </a:rPr>
              <a:t>Ammonification</a:t>
            </a:r>
            <a:r>
              <a:rPr lang="en-US" dirty="0" smtClean="0"/>
              <a:t> conversion of organic nitrogen to ammonia</a:t>
            </a:r>
          </a:p>
          <a:p>
            <a:pPr>
              <a:spcBef>
                <a:spcPts val="1800"/>
              </a:spcBef>
              <a:buNone/>
              <a:tabLst>
                <a:tab pos="2743200" algn="l"/>
              </a:tabLst>
            </a:pPr>
            <a:r>
              <a:rPr lang="en-US" dirty="0" smtClean="0">
                <a:solidFill>
                  <a:schemeClr val="accent3"/>
                </a:solidFill>
                <a:effectLst>
                  <a:outerShdw blurRad="38100" dist="38100" dir="2700000" algn="tl">
                    <a:srgbClr val="000000">
                      <a:alpha val="43137"/>
                    </a:srgbClr>
                  </a:outerShdw>
                </a:effectLst>
              </a:rPr>
              <a:t>Nitrification</a:t>
            </a:r>
            <a:r>
              <a:rPr lang="en-US" dirty="0" smtClean="0"/>
              <a:t> 	conversion of ammonia to nitrate</a:t>
            </a:r>
          </a:p>
          <a:p>
            <a:pPr marL="2743200" indent="-2743200">
              <a:spcBef>
                <a:spcPts val="1800"/>
              </a:spcBef>
              <a:buNone/>
              <a:tabLst>
                <a:tab pos="2743200" algn="l"/>
              </a:tabLst>
            </a:pPr>
            <a:r>
              <a:rPr lang="en-US" dirty="0" err="1" smtClean="0">
                <a:solidFill>
                  <a:schemeClr val="accent4"/>
                </a:solidFill>
                <a:effectLst>
                  <a:outerShdw blurRad="38100" dist="38100" dir="2700000" algn="tl">
                    <a:srgbClr val="000000">
                      <a:alpha val="43137"/>
                    </a:srgbClr>
                  </a:outerShdw>
                </a:effectLst>
              </a:rPr>
              <a:t>Denitrification</a:t>
            </a:r>
            <a:r>
              <a:rPr lang="en-US" dirty="0" smtClean="0"/>
              <a:t> 	conversion of nitrate to nitrogen gas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Oval 14"/>
          <p:cNvSpPr/>
          <p:nvPr/>
        </p:nvSpPr>
        <p:spPr>
          <a:xfrm>
            <a:off x="3703320" y="5892800"/>
            <a:ext cx="1981200" cy="685800"/>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en-US"/>
          </a:p>
        </p:txBody>
      </p:sp>
      <p:pic>
        <p:nvPicPr>
          <p:cNvPr id="14" name="Picture 6" descr="nitrobacter"/>
          <p:cNvPicPr>
            <a:picLocks noChangeAspect="1" noChangeArrowheads="1"/>
          </p:cNvPicPr>
          <p:nvPr/>
        </p:nvPicPr>
        <p:blipFill>
          <a:blip r:embed="rId3" cstate="print"/>
          <a:srcRect/>
          <a:stretch>
            <a:fillRect/>
          </a:stretch>
        </p:blipFill>
        <p:spPr bwMode="auto">
          <a:xfrm>
            <a:off x="5354253" y="4036242"/>
            <a:ext cx="1732347" cy="1678757"/>
          </a:xfrm>
          <a:prstGeom prst="rect">
            <a:avLst/>
          </a:prstGeom>
          <a:ln>
            <a:noFill/>
          </a:ln>
          <a:effectLst>
            <a:outerShdw blurRad="292100" dist="139700" dir="2700000" algn="tl" rotWithShape="0">
              <a:srgbClr val="333333">
                <a:alpha val="65000"/>
              </a:srgbClr>
            </a:outerShdw>
          </a:effectLst>
        </p:spPr>
      </p:pic>
      <p:sp>
        <p:nvSpPr>
          <p:cNvPr id="13" name="Rounded Rectangle 12"/>
          <p:cNvSpPr/>
          <p:nvPr/>
        </p:nvSpPr>
        <p:spPr>
          <a:xfrm>
            <a:off x="1828800" y="4505960"/>
            <a:ext cx="1295400"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12" name="Round Diagonal Corner Rectangle 11"/>
          <p:cNvSpPr/>
          <p:nvPr/>
        </p:nvSpPr>
        <p:spPr>
          <a:xfrm>
            <a:off x="497840" y="4495800"/>
            <a:ext cx="1066800" cy="990600"/>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sp>
        <p:nvSpPr>
          <p:cNvPr id="11" name="Round Diagonal Corner Rectangle 10"/>
          <p:cNvSpPr/>
          <p:nvPr/>
        </p:nvSpPr>
        <p:spPr>
          <a:xfrm>
            <a:off x="4191000" y="3048000"/>
            <a:ext cx="1066800" cy="990600"/>
          </a:xfrm>
          <a:prstGeom prst="round2Diag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endParaRPr lang="en-US"/>
          </a:p>
        </p:txBody>
      </p:sp>
      <p:pic>
        <p:nvPicPr>
          <p:cNvPr id="10" name="Picture 4" descr="Nitrosomonas%20picture"/>
          <p:cNvPicPr>
            <a:picLocks noChangeAspect="1" noChangeArrowheads="1"/>
          </p:cNvPicPr>
          <p:nvPr/>
        </p:nvPicPr>
        <p:blipFill>
          <a:blip r:embed="rId4" cstate="print"/>
          <a:srcRect/>
          <a:stretch>
            <a:fillRect/>
          </a:stretch>
        </p:blipFill>
        <p:spPr bwMode="auto">
          <a:xfrm rot="10800000">
            <a:off x="5970606" y="914400"/>
            <a:ext cx="2106594" cy="1981200"/>
          </a:xfrm>
          <a:prstGeom prst="rect">
            <a:avLst/>
          </a:prstGeom>
          <a:ln>
            <a:noFill/>
          </a:ln>
          <a:effectLst>
            <a:outerShdw blurRad="292100" dist="139700" dir="2700000" algn="tl" rotWithShape="0">
              <a:srgbClr val="333333">
                <a:alpha val="65000"/>
              </a:srgbClr>
            </a:outerShdw>
          </a:effectLst>
        </p:spPr>
      </p:pic>
      <p:sp>
        <p:nvSpPr>
          <p:cNvPr id="9" name="Rounded Rectangle 8"/>
          <p:cNvSpPr/>
          <p:nvPr/>
        </p:nvSpPr>
        <p:spPr>
          <a:xfrm>
            <a:off x="2362200" y="1676400"/>
            <a:ext cx="1295400" cy="91440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endParaRPr lang="en-US"/>
          </a:p>
        </p:txBody>
      </p:sp>
      <p:sp>
        <p:nvSpPr>
          <p:cNvPr id="8" name="Rounded Rectangle 7"/>
          <p:cNvSpPr/>
          <p:nvPr/>
        </p:nvSpPr>
        <p:spPr>
          <a:xfrm>
            <a:off x="533400" y="1676400"/>
            <a:ext cx="1447800" cy="914400"/>
          </a:xfrm>
          <a:prstGeom prst="round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4" name="Title 3"/>
          <p:cNvSpPr>
            <a:spLocks noGrp="1"/>
          </p:cNvSpPr>
          <p:nvPr>
            <p:ph type="title"/>
          </p:nvPr>
        </p:nvSpPr>
        <p:spPr/>
        <p:txBody>
          <a:bodyPr/>
          <a:lstStyle/>
          <a:p>
            <a:r>
              <a:rPr lang="en-US" dirty="0" smtClean="0"/>
              <a:t>Nitrification</a:t>
            </a:r>
            <a:endParaRPr lang="en-US" dirty="0"/>
          </a:p>
        </p:txBody>
      </p:sp>
      <p:sp>
        <p:nvSpPr>
          <p:cNvPr id="5" name="Content Placeholder 4"/>
          <p:cNvSpPr>
            <a:spLocks noGrp="1"/>
          </p:cNvSpPr>
          <p:nvPr>
            <p:ph idx="1"/>
          </p:nvPr>
        </p:nvSpPr>
        <p:spPr/>
        <p:txBody>
          <a:bodyPr/>
          <a:lstStyle/>
          <a:p>
            <a:pPr>
              <a:buNone/>
            </a:pPr>
            <a:r>
              <a:rPr lang="en-US" sz="2800" dirty="0" smtClean="0">
                <a:solidFill>
                  <a:schemeClr val="bg1"/>
                </a:solidFill>
              </a:rPr>
              <a:t>Ammonia</a:t>
            </a:r>
            <a:r>
              <a:rPr lang="en-US" sz="2800" dirty="0" smtClean="0"/>
              <a:t>  +  </a:t>
            </a:r>
            <a:r>
              <a:rPr lang="en-US" sz="2800" dirty="0" smtClean="0">
                <a:solidFill>
                  <a:schemeClr val="bg1"/>
                </a:solidFill>
              </a:rPr>
              <a:t>Oxygen</a:t>
            </a:r>
            <a:r>
              <a:rPr lang="en-US" sz="2800" dirty="0" smtClean="0"/>
              <a:t>  +  </a:t>
            </a:r>
            <a:r>
              <a:rPr lang="en-US" sz="2800" dirty="0" smtClean="0">
                <a:solidFill>
                  <a:schemeClr val="accent6">
                    <a:lumMod val="75000"/>
                  </a:schemeClr>
                </a:solidFill>
                <a:effectLst>
                  <a:outerShdw blurRad="38100" dist="38100" dir="2700000" algn="tl">
                    <a:srgbClr val="000000">
                      <a:alpha val="43137"/>
                    </a:srgbClr>
                  </a:outerShdw>
                </a:effectLst>
              </a:rPr>
              <a:t>Alkalinity</a:t>
            </a:r>
            <a:r>
              <a:rPr lang="en-US" sz="2800" dirty="0" smtClean="0"/>
              <a:t>  +    </a:t>
            </a:r>
            <a:r>
              <a:rPr lang="en-US" sz="2800" dirty="0" err="1" smtClean="0">
                <a:solidFill>
                  <a:schemeClr val="bg1"/>
                </a:solidFill>
                <a:effectLst>
                  <a:outerShdw blurRad="38100" dist="38100" dir="2700000" algn="tl">
                    <a:srgbClr val="000000">
                      <a:alpha val="43137"/>
                    </a:srgbClr>
                  </a:outerShdw>
                </a:effectLst>
              </a:rPr>
              <a:t>Nitrosomonas</a:t>
            </a:r>
            <a:r>
              <a:rPr lang="en-US" sz="2800" dirty="0" smtClean="0"/>
              <a:t> </a:t>
            </a:r>
            <a:br>
              <a:rPr lang="en-US" sz="2800" dirty="0" smtClean="0"/>
            </a:br>
            <a:r>
              <a:rPr lang="en-US" sz="2800" dirty="0" smtClean="0">
                <a:solidFill>
                  <a:schemeClr val="bg1"/>
                </a:solidFill>
              </a:rPr>
              <a:t>(NH</a:t>
            </a:r>
            <a:r>
              <a:rPr lang="en-US" sz="2800" baseline="-25000" dirty="0" smtClean="0">
                <a:solidFill>
                  <a:schemeClr val="bg1"/>
                </a:solidFill>
              </a:rPr>
              <a:t>3</a:t>
            </a:r>
            <a:r>
              <a:rPr lang="en-US" sz="2800" dirty="0" smtClean="0">
                <a:solidFill>
                  <a:schemeClr val="bg1"/>
                </a:solidFill>
              </a:rPr>
              <a:t>)            (O</a:t>
            </a:r>
            <a:r>
              <a:rPr lang="en-US" sz="2800" baseline="-25000" dirty="0" smtClean="0">
                <a:solidFill>
                  <a:schemeClr val="bg1"/>
                </a:solidFill>
              </a:rPr>
              <a:t>2</a:t>
            </a:r>
            <a:r>
              <a:rPr lang="en-US" sz="2800" dirty="0" smtClean="0">
                <a:solidFill>
                  <a:schemeClr val="bg1"/>
                </a:solidFill>
              </a:rPr>
              <a:t>) </a:t>
            </a:r>
          </a:p>
          <a:p>
            <a:pPr algn="ctr">
              <a:buNone/>
            </a:pPr>
            <a:endParaRPr lang="en-US" sz="2800" dirty="0" smtClean="0"/>
          </a:p>
          <a:p>
            <a:pPr algn="ctr">
              <a:buNone/>
            </a:pPr>
            <a:r>
              <a:rPr lang="en-US" sz="2800" dirty="0" smtClean="0"/>
              <a:t>= Nitrite </a:t>
            </a:r>
            <a:br>
              <a:rPr lang="en-US" sz="2800" dirty="0" smtClean="0"/>
            </a:br>
            <a:r>
              <a:rPr lang="en-US" sz="2800" dirty="0" smtClean="0"/>
              <a:t>(NO</a:t>
            </a:r>
            <a:r>
              <a:rPr lang="en-US" sz="2800" baseline="-25000" dirty="0" smtClean="0"/>
              <a:t>2</a:t>
            </a:r>
            <a:r>
              <a:rPr lang="en-US" sz="2800" dirty="0" smtClean="0"/>
              <a:t>)</a:t>
            </a:r>
          </a:p>
          <a:p>
            <a:pPr marL="0" indent="0">
              <a:buNone/>
            </a:pPr>
            <a:endParaRPr lang="en-US" sz="2800" dirty="0" smtClean="0"/>
          </a:p>
          <a:p>
            <a:pPr marL="0" indent="0">
              <a:buNone/>
            </a:pPr>
            <a:r>
              <a:rPr lang="en-US" sz="2800" dirty="0" smtClean="0"/>
              <a:t>Nitrite  +  </a:t>
            </a:r>
            <a:r>
              <a:rPr lang="en-US" sz="2800" dirty="0" smtClean="0">
                <a:solidFill>
                  <a:schemeClr val="bg1"/>
                </a:solidFill>
              </a:rPr>
              <a:t>Oxygen</a:t>
            </a:r>
            <a:r>
              <a:rPr lang="en-US" sz="2800" dirty="0" smtClean="0"/>
              <a:t>  +  </a:t>
            </a:r>
            <a:r>
              <a:rPr lang="en-US" sz="2800" dirty="0" smtClean="0">
                <a:solidFill>
                  <a:schemeClr val="accent6">
                    <a:lumMod val="75000"/>
                  </a:schemeClr>
                </a:solidFill>
                <a:effectLst>
                  <a:outerShdw blurRad="38100" dist="38100" dir="2700000" algn="tl">
                    <a:srgbClr val="000000">
                      <a:alpha val="43137"/>
                    </a:srgbClr>
                  </a:outerShdw>
                </a:effectLst>
              </a:rPr>
              <a:t>Alkalinity</a:t>
            </a:r>
            <a:r>
              <a:rPr lang="en-US" sz="2800" dirty="0" smtClean="0"/>
              <a:t>  +  </a:t>
            </a:r>
            <a:r>
              <a:rPr lang="en-US" sz="2800" dirty="0" err="1" smtClean="0">
                <a:solidFill>
                  <a:schemeClr val="bg1"/>
                </a:solidFill>
              </a:rPr>
              <a:t>Nitrobacter</a:t>
            </a:r>
            <a:r>
              <a:rPr lang="en-US" sz="2800" dirty="0" smtClean="0"/>
              <a:t> </a:t>
            </a:r>
            <a:br>
              <a:rPr lang="en-US" sz="2800" dirty="0" smtClean="0"/>
            </a:br>
            <a:r>
              <a:rPr lang="en-US" sz="2800" dirty="0" smtClean="0"/>
              <a:t> (NO</a:t>
            </a:r>
            <a:r>
              <a:rPr lang="en-US" sz="2800" baseline="-25000" dirty="0" smtClean="0"/>
              <a:t>2</a:t>
            </a:r>
            <a:r>
              <a:rPr lang="en-US" sz="2800" dirty="0" smtClean="0"/>
              <a:t>)         </a:t>
            </a:r>
            <a:r>
              <a:rPr lang="en-US" sz="2800" dirty="0" smtClean="0">
                <a:solidFill>
                  <a:schemeClr val="bg1"/>
                </a:solidFill>
              </a:rPr>
              <a:t>(O</a:t>
            </a:r>
            <a:r>
              <a:rPr lang="en-US" sz="2800" baseline="-25000" dirty="0" smtClean="0">
                <a:solidFill>
                  <a:schemeClr val="bg1"/>
                </a:solidFill>
              </a:rPr>
              <a:t>2</a:t>
            </a:r>
            <a:r>
              <a:rPr lang="en-US" sz="2800" dirty="0" smtClean="0">
                <a:solidFill>
                  <a:schemeClr val="bg1"/>
                </a:solidFill>
              </a:rPr>
              <a:t>) </a:t>
            </a:r>
          </a:p>
          <a:p>
            <a:pPr marL="0" indent="0" algn="ctr">
              <a:buNone/>
            </a:pPr>
            <a:endParaRPr lang="en-US" sz="2800" dirty="0" smtClean="0"/>
          </a:p>
          <a:p>
            <a:pPr marL="0" indent="0" algn="ctr">
              <a:buNone/>
            </a:pPr>
            <a:r>
              <a:rPr lang="en-US" sz="2800" dirty="0" smtClean="0"/>
              <a:t>= Nitrate (NO</a:t>
            </a:r>
            <a:r>
              <a:rPr lang="en-US" sz="2800" baseline="-25000" dirty="0" smtClean="0"/>
              <a:t>3</a:t>
            </a:r>
            <a:r>
              <a:rPr lang="en-US" sz="2800" dirty="0" smtClean="0"/>
              <a:t>)</a:t>
            </a:r>
            <a:endParaRPr lang="en-US" sz="2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
                                            <p:txEl>
                                              <p:pRg st="6" end="6"/>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3" grpId="0" animBg="1"/>
      <p:bldP spid="1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4" descr="Nitrosomonas%20picture"/>
          <p:cNvPicPr>
            <a:picLocks noChangeAspect="1" noChangeArrowheads="1"/>
          </p:cNvPicPr>
          <p:nvPr/>
        </p:nvPicPr>
        <p:blipFill>
          <a:blip r:embed="rId3" cstate="print"/>
          <a:srcRect/>
          <a:stretch>
            <a:fillRect/>
          </a:stretch>
        </p:blipFill>
        <p:spPr bwMode="auto">
          <a:xfrm>
            <a:off x="1018884" y="2286000"/>
            <a:ext cx="2916820" cy="2743200"/>
          </a:xfrm>
          <a:prstGeom prst="rect">
            <a:avLst/>
          </a:prstGeom>
          <a:ln>
            <a:noFill/>
          </a:ln>
          <a:effectLst>
            <a:outerShdw blurRad="292100" dist="139700" dir="2700000" algn="tl" rotWithShape="0">
              <a:srgbClr val="333333">
                <a:alpha val="65000"/>
              </a:srgbClr>
            </a:outerShdw>
          </a:effectLst>
        </p:spPr>
      </p:pic>
      <p:pic>
        <p:nvPicPr>
          <p:cNvPr id="8196" name="Picture 6" descr="nitrobacter"/>
          <p:cNvPicPr>
            <a:picLocks noChangeAspect="1" noChangeArrowheads="1"/>
          </p:cNvPicPr>
          <p:nvPr/>
        </p:nvPicPr>
        <p:blipFill>
          <a:blip r:embed="rId4" cstate="print"/>
          <a:srcRect r="2837"/>
          <a:stretch>
            <a:fillRect/>
          </a:stretch>
        </p:blipFill>
        <p:spPr bwMode="auto">
          <a:xfrm>
            <a:off x="5290676" y="2286000"/>
            <a:ext cx="2750472" cy="2743200"/>
          </a:xfrm>
          <a:prstGeom prst="rect">
            <a:avLst/>
          </a:prstGeom>
          <a:ln>
            <a:noFill/>
          </a:ln>
          <a:effectLst>
            <a:outerShdw blurRad="292100" dist="139700" dir="2700000" algn="tl" rotWithShape="0">
              <a:srgbClr val="333333">
                <a:alpha val="65000"/>
              </a:srgbClr>
            </a:outerShdw>
          </a:effectLst>
        </p:spPr>
      </p:pic>
      <p:sp>
        <p:nvSpPr>
          <p:cNvPr id="9" name="Title 8"/>
          <p:cNvSpPr>
            <a:spLocks noGrp="1"/>
          </p:cNvSpPr>
          <p:nvPr>
            <p:ph type="title"/>
          </p:nvPr>
        </p:nvSpPr>
        <p:spPr/>
        <p:txBody>
          <a:bodyPr/>
          <a:lstStyle/>
          <a:p>
            <a:r>
              <a:rPr lang="en-US" dirty="0" smtClean="0"/>
              <a:t>The ‘bugs’</a:t>
            </a:r>
            <a:endParaRPr lang="en-US" dirty="0"/>
          </a:p>
        </p:txBody>
      </p:sp>
      <p:sp>
        <p:nvSpPr>
          <p:cNvPr id="10" name="Text Placeholder 9"/>
          <p:cNvSpPr>
            <a:spLocks noGrp="1"/>
          </p:cNvSpPr>
          <p:nvPr>
            <p:ph type="body" idx="1"/>
          </p:nvPr>
        </p:nvSpPr>
        <p:spPr>
          <a:xfrm>
            <a:off x="457200" y="1535113"/>
            <a:ext cx="4040188" cy="639762"/>
          </a:xfrm>
        </p:spPr>
        <p:txBody>
          <a:bodyPr/>
          <a:lstStyle/>
          <a:p>
            <a:pPr algn="ctr"/>
            <a:r>
              <a:rPr lang="en-US" i="1" dirty="0" smtClean="0">
                <a:latin typeface="Calibri" pitchFamily="34" charset="0"/>
              </a:rPr>
              <a:t>Nitrosomonas </a:t>
            </a:r>
            <a:r>
              <a:rPr lang="en-US" dirty="0" smtClean="0">
                <a:latin typeface="Calibri" pitchFamily="34" charset="0"/>
              </a:rPr>
              <a:t>europaea</a:t>
            </a:r>
            <a:endParaRPr lang="en-US" dirty="0"/>
          </a:p>
        </p:txBody>
      </p:sp>
      <p:sp>
        <p:nvSpPr>
          <p:cNvPr id="12" name="Text Placeholder 11"/>
          <p:cNvSpPr>
            <a:spLocks noGrp="1"/>
          </p:cNvSpPr>
          <p:nvPr>
            <p:ph type="body" sz="quarter" idx="3"/>
          </p:nvPr>
        </p:nvSpPr>
        <p:spPr>
          <a:xfrm>
            <a:off x="4645025" y="1535113"/>
            <a:ext cx="4041775" cy="639762"/>
          </a:xfrm>
        </p:spPr>
        <p:txBody>
          <a:bodyPr/>
          <a:lstStyle/>
          <a:p>
            <a:pPr algn="ctr"/>
            <a:r>
              <a:rPr lang="en-US" i="1" dirty="0" smtClean="0">
                <a:latin typeface="Calibri" pitchFamily="34" charset="0"/>
              </a:rPr>
              <a:t>Nitrobacter</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Nitrification</a:t>
            </a:r>
            <a:endParaRPr lang="en-US" dirty="0"/>
          </a:p>
        </p:txBody>
      </p:sp>
      <p:sp>
        <p:nvSpPr>
          <p:cNvPr id="8" name="Content Placeholder 7"/>
          <p:cNvSpPr>
            <a:spLocks noGrp="1"/>
          </p:cNvSpPr>
          <p:nvPr>
            <p:ph idx="1"/>
          </p:nvPr>
        </p:nvSpPr>
        <p:spPr/>
        <p:txBody>
          <a:bodyPr/>
          <a:lstStyle/>
          <a:p>
            <a:r>
              <a:rPr lang="en-US" dirty="0" smtClean="0"/>
              <a:t>SRT long enough to allow stable population of nitrifiers to be maintained</a:t>
            </a:r>
          </a:p>
          <a:p>
            <a:r>
              <a:rPr lang="en-US" dirty="0" smtClean="0"/>
              <a:t>HRT long enough to allow biomass sufficient time to react with ammonia</a:t>
            </a:r>
          </a:p>
          <a:p>
            <a:pPr lvl="1"/>
            <a:r>
              <a:rPr lang="en-US" dirty="0" smtClean="0"/>
              <a:t>Assume well mixed conditions with no short circuiting</a:t>
            </a:r>
          </a:p>
          <a:p>
            <a:pPr lvl="1"/>
            <a:r>
              <a:rPr lang="en-US" dirty="0" smtClean="0"/>
              <a:t>Short HRT can see season nitrification</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Target SRT varies</a:t>
            </a:r>
            <a:endParaRPr lang="en-US" dirty="0"/>
          </a:p>
        </p:txBody>
      </p:sp>
      <p:sp>
        <p:nvSpPr>
          <p:cNvPr id="3" name="Content Placeholder 2"/>
          <p:cNvSpPr>
            <a:spLocks noGrp="1"/>
          </p:cNvSpPr>
          <p:nvPr>
            <p:ph idx="1"/>
          </p:nvPr>
        </p:nvSpPr>
        <p:spPr/>
        <p:txBody>
          <a:bodyPr/>
          <a:lstStyle/>
          <a:p>
            <a:pPr>
              <a:buNone/>
            </a:pPr>
            <a:r>
              <a:rPr lang="en-US" dirty="0" smtClean="0"/>
              <a:t>With: </a:t>
            </a:r>
          </a:p>
          <a:p>
            <a:r>
              <a:rPr lang="en-US" dirty="0" smtClean="0"/>
              <a:t>Temperature – </a:t>
            </a:r>
            <a:r>
              <a:rPr lang="en-US" sz="2800" dirty="0" smtClean="0"/>
              <a:t>7</a:t>
            </a:r>
            <a:r>
              <a:rPr lang="en-US" sz="2800" baseline="30000" dirty="0" smtClean="0"/>
              <a:t>o</a:t>
            </a:r>
            <a:r>
              <a:rPr lang="en-US" sz="2800" dirty="0" smtClean="0"/>
              <a:t>C</a:t>
            </a:r>
            <a:endParaRPr lang="en-US" sz="2400" dirty="0" smtClean="0"/>
          </a:p>
          <a:p>
            <a:r>
              <a:rPr lang="en-US" dirty="0" smtClean="0"/>
              <a:t>Dissolved oxygen – </a:t>
            </a:r>
            <a:r>
              <a:rPr lang="en-US" sz="2800" dirty="0" smtClean="0"/>
              <a:t>2 mg/L</a:t>
            </a:r>
            <a:endParaRPr lang="en-US" sz="2400" dirty="0" smtClean="0"/>
          </a:p>
          <a:p>
            <a:r>
              <a:rPr lang="en-US" dirty="0" smtClean="0"/>
              <a:t>pH – </a:t>
            </a:r>
            <a:r>
              <a:rPr lang="en-US" sz="2800" dirty="0" smtClean="0"/>
              <a:t>6.8-8.0</a:t>
            </a:r>
            <a:endParaRPr lang="en-US" sz="2400" dirty="0" smtClean="0"/>
          </a:p>
          <a:p>
            <a:r>
              <a:rPr lang="en-US" dirty="0" smtClean="0"/>
              <a:t>Ammonia concentration</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Sensitive</a:t>
            </a:r>
            <a:endParaRPr lang="en-US" dirty="0"/>
          </a:p>
        </p:txBody>
      </p:sp>
      <p:sp>
        <p:nvSpPr>
          <p:cNvPr id="3" name="Content Placeholder 2"/>
          <p:cNvSpPr>
            <a:spLocks noGrp="1"/>
          </p:cNvSpPr>
          <p:nvPr>
            <p:ph idx="1"/>
          </p:nvPr>
        </p:nvSpPr>
        <p:spPr/>
        <p:txBody>
          <a:bodyPr/>
          <a:lstStyle/>
          <a:p>
            <a:pPr>
              <a:spcBef>
                <a:spcPts val="1800"/>
              </a:spcBef>
            </a:pPr>
            <a:r>
              <a:rPr lang="en-US" dirty="0" smtClean="0"/>
              <a:t>Organic</a:t>
            </a:r>
          </a:p>
          <a:p>
            <a:pPr>
              <a:spcBef>
                <a:spcPts val="1800"/>
              </a:spcBef>
            </a:pPr>
            <a:r>
              <a:rPr lang="en-US" dirty="0" smtClean="0"/>
              <a:t>Inorganic</a:t>
            </a:r>
          </a:p>
          <a:p>
            <a:pPr>
              <a:spcBef>
                <a:spcPts val="1800"/>
              </a:spcBef>
            </a:pPr>
            <a:r>
              <a:rPr lang="en-US" dirty="0" smtClean="0"/>
              <a:t>Heavy metals</a:t>
            </a:r>
          </a:p>
          <a:p>
            <a:endParaRPr lang="en-US" dirty="0"/>
          </a:p>
        </p:txBody>
      </p:sp>
    </p:spTree>
  </p:cSld>
  <p:clrMapOvr>
    <a:masterClrMapping/>
  </p:clrMapOvr>
</p:sld>
</file>

<file path=ppt/theme/theme1.xml><?xml version="1.0" encoding="utf-8"?>
<a:theme xmlns:a="http://schemas.openxmlformats.org/drawingml/2006/main" name="Vibrant">
  <a:themeElements>
    <a:clrScheme name="Vibrant NE">
      <a:dk1>
        <a:sysClr val="windowText" lastClr="000000"/>
      </a:dk1>
      <a:lt1>
        <a:sysClr val="window" lastClr="FFFFFF"/>
      </a:lt1>
      <a:dk2>
        <a:srgbClr val="2E4670"/>
      </a:dk2>
      <a:lt2>
        <a:srgbClr val="F6F3EA"/>
      </a:lt2>
      <a:accent1>
        <a:srgbClr val="4674B0"/>
      </a:accent1>
      <a:accent2>
        <a:srgbClr val="6F3C4D"/>
      </a:accent2>
      <a:accent3>
        <a:srgbClr val="5D8141"/>
      </a:accent3>
      <a:accent4>
        <a:srgbClr val="9A59B7"/>
      </a:accent4>
      <a:accent5>
        <a:srgbClr val="5CC1A1"/>
      </a:accent5>
      <a:accent6>
        <a:srgbClr val="E2A25C"/>
      </a:accent6>
      <a:hlink>
        <a:srgbClr val="749FCC"/>
      </a:hlink>
      <a:folHlink>
        <a:srgbClr val="BE87C1"/>
      </a:folHlink>
    </a:clrScheme>
    <a:fontScheme name="Custom 2">
      <a:majorFont>
        <a:latin typeface="Calibri"/>
        <a:ea typeface=""/>
        <a:cs typeface=""/>
      </a:majorFont>
      <a:minorFont>
        <a:latin typeface="Calibri"/>
        <a:ea typeface=""/>
        <a:cs typeface=""/>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a:ln w="31750" cmpd="sng">
          <a:solidFill>
            <a:schemeClr val="tx1">
              <a:lumMod val="50000"/>
              <a:lumOff val="50000"/>
            </a:schemeClr>
          </a:solidFill>
          <a:headEnd type="none" w="med" len="med"/>
          <a:tailEnd type="triangle" w="med" len="med"/>
        </a:ln>
      </a:spPr>
      <a:bodyPr/>
      <a:lstStyle/>
      <a:style>
        <a:lnRef idx="3">
          <a:schemeClr val="dk1"/>
        </a:lnRef>
        <a:fillRef idx="0">
          <a:schemeClr val="dk1"/>
        </a:fillRef>
        <a:effectRef idx="2">
          <a:schemeClr val="dk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dsahli BIOPHOS presentation[1]</Template>
  <TotalTime>1771</TotalTime>
  <Words>1422</Words>
  <Application>Microsoft Office PowerPoint</Application>
  <PresentationFormat>On-screen Show (4:3)</PresentationFormat>
  <Paragraphs>190</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Wingdings</vt:lpstr>
      <vt:lpstr>Vibrant</vt:lpstr>
      <vt:lpstr>Nitrogen Removal</vt:lpstr>
      <vt:lpstr>Key ideas</vt:lpstr>
      <vt:lpstr>Nitrogen cycle</vt:lpstr>
      <vt:lpstr>Biological nitrogen removal</vt:lpstr>
      <vt:lpstr>Nitrification</vt:lpstr>
      <vt:lpstr>The ‘bugs’</vt:lpstr>
      <vt:lpstr>Nitrification</vt:lpstr>
      <vt:lpstr>Target SRT varies</vt:lpstr>
      <vt:lpstr>Sensitive</vt:lpstr>
      <vt:lpstr>Single sludge nitrification</vt:lpstr>
      <vt:lpstr>Separate sludge nitrification</vt:lpstr>
      <vt:lpstr>Denitrification</vt:lpstr>
      <vt:lpstr>Basic removal of nitrogen in a wastewater facility </vt:lpstr>
      <vt:lpstr>Denitrification</vt:lpstr>
      <vt:lpstr>Denitrification</vt:lpstr>
      <vt:lpstr>Denitrification</vt:lpstr>
      <vt:lpstr>Denitrification</vt:lpstr>
      <vt:lpstr>Denitrification</vt:lpstr>
      <vt:lpstr>Denitrification</vt:lpstr>
      <vt:lpstr>Key ideas</vt:lpstr>
    </vt:vector>
  </TitlesOfParts>
  <Company>PCA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Single sludge nitrification</dc:title>
  <dc:creator>bfitzpa</dc:creator>
  <cp:lastModifiedBy>Mark</cp:lastModifiedBy>
  <cp:revision>104</cp:revision>
  <dcterms:created xsi:type="dcterms:W3CDTF">2010-07-20T12:28:25Z</dcterms:created>
  <dcterms:modified xsi:type="dcterms:W3CDTF">2017-10-31T19:39:43Z</dcterms:modified>
</cp:coreProperties>
</file>