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7" r:id="rId10"/>
    <p:sldId id="270" r:id="rId11"/>
    <p:sldId id="268" r:id="rId12"/>
    <p:sldId id="265" r:id="rId13"/>
    <p:sldId id="266"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7" autoAdjust="0"/>
    <p:restoredTop sz="94660"/>
  </p:normalViewPr>
  <p:slideViewPr>
    <p:cSldViewPr snapToGrid="0">
      <p:cViewPr varScale="1">
        <p:scale>
          <a:sx n="91" d="100"/>
          <a:sy n="91" d="100"/>
        </p:scale>
        <p:origin x="63"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EC0BF0-6A5A-4A04-B95F-FE50484193DD}"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416E6-9040-41DF-A3A5-C0E3C1E89F21}" type="slidenum">
              <a:rPr lang="en-US" smtClean="0"/>
              <a:t>‹#›</a:t>
            </a:fld>
            <a:endParaRPr lang="en-US"/>
          </a:p>
        </p:txBody>
      </p:sp>
    </p:spTree>
    <p:extLst>
      <p:ext uri="{BB962C8B-B14F-4D97-AF65-F5344CB8AC3E}">
        <p14:creationId xmlns:p14="http://schemas.microsoft.com/office/powerpoint/2010/main" val="347885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EC0BF0-6A5A-4A04-B95F-FE50484193DD}"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416E6-9040-41DF-A3A5-C0E3C1E89F21}" type="slidenum">
              <a:rPr lang="en-US" smtClean="0"/>
              <a:t>‹#›</a:t>
            </a:fld>
            <a:endParaRPr lang="en-US"/>
          </a:p>
        </p:txBody>
      </p:sp>
    </p:spTree>
    <p:extLst>
      <p:ext uri="{BB962C8B-B14F-4D97-AF65-F5344CB8AC3E}">
        <p14:creationId xmlns:p14="http://schemas.microsoft.com/office/powerpoint/2010/main" val="751335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10"/>
          </p:nvPr>
        </p:nvSpPr>
        <p:spPr/>
        <p:txBody>
          <a:bodyPr/>
          <a:lstStyle/>
          <a:p>
            <a:fld id="{8DEC0BF0-6A5A-4A04-B95F-FE50484193DD}"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416E6-9040-41DF-A3A5-C0E3C1E89F21}" type="slidenum">
              <a:rPr lang="en-US" smtClean="0"/>
              <a:t>‹#›</a:t>
            </a:fld>
            <a:endParaRPr lang="en-US"/>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3146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EC0BF0-6A5A-4A04-B95F-FE50484193DD}"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416E6-9040-41DF-A3A5-C0E3C1E89F21}"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39511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EC0BF0-6A5A-4A04-B95F-FE50484193DD}"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416E6-9040-41DF-A3A5-C0E3C1E89F21}" type="slidenum">
              <a:rPr lang="en-US" smtClean="0"/>
              <a:t>‹#›</a:t>
            </a:fld>
            <a:endParaRPr lang="en-US"/>
          </a:p>
        </p:txBody>
      </p:sp>
    </p:spTree>
    <p:extLst>
      <p:ext uri="{BB962C8B-B14F-4D97-AF65-F5344CB8AC3E}">
        <p14:creationId xmlns:p14="http://schemas.microsoft.com/office/powerpoint/2010/main" val="35252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8DEC0BF0-6A5A-4A04-B95F-FE50484193DD}"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416E6-9040-41DF-A3A5-C0E3C1E89F21}" type="slidenum">
              <a:rPr lang="en-US" smtClean="0"/>
              <a:t>‹#›</a:t>
            </a:fld>
            <a:endParaRPr lang="en-US"/>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1863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EC0BF0-6A5A-4A04-B95F-FE50484193DD}" type="datetimeFigureOut">
              <a:rPr lang="en-US" smtClean="0"/>
              <a:t>10/25/2019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7416E6-9040-41DF-A3A5-C0E3C1E89F21}" type="slidenum">
              <a:rPr lang="en-US" smtClean="0"/>
              <a:t>‹#›</a:t>
            </a:fld>
            <a:endParaRPr lang="en-US"/>
          </a:p>
        </p:txBody>
      </p:sp>
    </p:spTree>
    <p:extLst>
      <p:ext uri="{BB962C8B-B14F-4D97-AF65-F5344CB8AC3E}">
        <p14:creationId xmlns:p14="http://schemas.microsoft.com/office/powerpoint/2010/main" val="3917258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EC0BF0-6A5A-4A04-B95F-FE50484193DD}" type="datetimeFigureOut">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7416E6-9040-41DF-A3A5-C0E3C1E89F21}" type="slidenum">
              <a:rPr lang="en-US" smtClean="0"/>
              <a:t>‹#›</a:t>
            </a:fld>
            <a:endParaRPr lang="en-US"/>
          </a:p>
        </p:txBody>
      </p:sp>
    </p:spTree>
    <p:extLst>
      <p:ext uri="{BB962C8B-B14F-4D97-AF65-F5344CB8AC3E}">
        <p14:creationId xmlns:p14="http://schemas.microsoft.com/office/powerpoint/2010/main" val="37192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grpSp>
      <p:sp>
        <p:nvSpPr>
          <p:cNvPr id="2" name="Date Placeholder 1"/>
          <p:cNvSpPr>
            <a:spLocks noGrp="1"/>
          </p:cNvSpPr>
          <p:nvPr>
            <p:ph type="dt" sz="half" idx="10"/>
          </p:nvPr>
        </p:nvSpPr>
        <p:spPr/>
        <p:txBody>
          <a:bodyPr/>
          <a:lstStyle/>
          <a:p>
            <a:fld id="{8DEC0BF0-6A5A-4A04-B95F-FE50484193DD}" type="datetimeFigureOut">
              <a:rPr lang="en-US" smtClean="0"/>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7416E6-9040-41DF-A3A5-C0E3C1E89F21}" type="slidenum">
              <a:rPr lang="en-US" smtClean="0"/>
              <a:t>‹#›</a:t>
            </a:fld>
            <a:endParaRPr lang="en-US"/>
          </a:p>
        </p:txBody>
      </p:sp>
    </p:spTree>
    <p:extLst>
      <p:ext uri="{BB962C8B-B14F-4D97-AF65-F5344CB8AC3E}">
        <p14:creationId xmlns:p14="http://schemas.microsoft.com/office/powerpoint/2010/main" val="1747170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Date Placeholder 4"/>
          <p:cNvSpPr>
            <a:spLocks noGrp="1"/>
          </p:cNvSpPr>
          <p:nvPr>
            <p:ph type="dt" sz="half" idx="10"/>
          </p:nvPr>
        </p:nvSpPr>
        <p:spPr/>
        <p:txBody>
          <a:bodyPr/>
          <a:lstStyle/>
          <a:p>
            <a:fld id="{8DEC0BF0-6A5A-4A04-B95F-FE50484193DD}"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416E6-9040-41DF-A3A5-C0E3C1E89F21}" type="slidenum">
              <a:rPr lang="en-US" smtClean="0"/>
              <a:t>‹#›</a:t>
            </a:fld>
            <a:endParaRPr lang="en-US"/>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6510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EC0BF0-6A5A-4A04-B95F-FE50484193DD}"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416E6-9040-41DF-A3A5-C0E3C1E89F21}" type="slidenum">
              <a:rPr lang="en-US" smtClean="0"/>
              <a:t>‹#›</a:t>
            </a:fld>
            <a:endParaRPr lang="en-US"/>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132693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8DEC0BF0-6A5A-4A04-B95F-FE50484193DD}" type="datetimeFigureOut">
              <a:rPr lang="en-US" smtClean="0"/>
              <a:t>10/25/2019</a:t>
            </a:fld>
            <a:endParaRPr lang="en-US"/>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9E7416E6-9040-41DF-A3A5-C0E3C1E89F21}" type="slidenum">
              <a:rPr lang="en-US" smtClean="0"/>
              <a:t>‹#›</a:t>
            </a:fld>
            <a:endParaRPr lang="en-US"/>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654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os.mo.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8F46-6E38-4088-99ED-D90853658CCA}"/>
              </a:ext>
            </a:extLst>
          </p:cNvPr>
          <p:cNvSpPr>
            <a:spLocks noGrp="1"/>
          </p:cNvSpPr>
          <p:nvPr>
            <p:ph type="ctrTitle"/>
          </p:nvPr>
        </p:nvSpPr>
        <p:spPr/>
        <p:txBody>
          <a:bodyPr>
            <a:normAutofit/>
          </a:bodyPr>
          <a:lstStyle/>
          <a:p>
            <a:r>
              <a:rPr lang="en-US" dirty="0"/>
              <a:t>FINANCIAL REPORTING, DNR REPORTING AND ELECTIONS</a:t>
            </a:r>
          </a:p>
        </p:txBody>
      </p:sp>
      <p:sp>
        <p:nvSpPr>
          <p:cNvPr id="3" name="Subtitle 2">
            <a:extLst>
              <a:ext uri="{FF2B5EF4-FFF2-40B4-BE49-F238E27FC236}">
                <a16:creationId xmlns:a16="http://schemas.microsoft.com/office/drawing/2014/main" id="{6DB20E04-58D6-42E8-91E1-C017E361EE38}"/>
              </a:ext>
            </a:extLst>
          </p:cNvPr>
          <p:cNvSpPr>
            <a:spLocks noGrp="1"/>
          </p:cNvSpPr>
          <p:nvPr>
            <p:ph type="subTitle" idx="1"/>
          </p:nvPr>
        </p:nvSpPr>
        <p:spPr/>
        <p:txBody>
          <a:bodyPr/>
          <a:lstStyle/>
          <a:p>
            <a:r>
              <a:rPr lang="en-US" dirty="0"/>
              <a:t>Liz Grove</a:t>
            </a:r>
          </a:p>
          <a:p>
            <a:r>
              <a:rPr lang="en-US" dirty="0"/>
              <a:t>MRWA Management Circuit Rider</a:t>
            </a:r>
          </a:p>
          <a:p>
            <a:r>
              <a:rPr lang="en-US" dirty="0"/>
              <a:t>October 2019</a:t>
            </a:r>
          </a:p>
        </p:txBody>
      </p:sp>
    </p:spTree>
    <p:extLst>
      <p:ext uri="{BB962C8B-B14F-4D97-AF65-F5344CB8AC3E}">
        <p14:creationId xmlns:p14="http://schemas.microsoft.com/office/powerpoint/2010/main" val="540655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27625-1F7D-4B52-8A31-82BE7BA14D52}"/>
              </a:ext>
            </a:extLst>
          </p:cNvPr>
          <p:cNvSpPr>
            <a:spLocks noGrp="1"/>
          </p:cNvSpPr>
          <p:nvPr>
            <p:ph idx="1"/>
          </p:nvPr>
        </p:nvSpPr>
        <p:spPr>
          <a:xfrm>
            <a:off x="874986" y="2653861"/>
            <a:ext cx="10515600" cy="4035973"/>
          </a:xfrm>
        </p:spPr>
        <p:txBody>
          <a:bodyPr>
            <a:normAutofit/>
          </a:bodyPr>
          <a:lstStyle/>
          <a:p>
            <a:r>
              <a:rPr lang="en-US" dirty="0"/>
              <a:t>Must publish notice in paper prior to candidate filing opening that states what offices are up for election</a:t>
            </a:r>
          </a:p>
          <a:p>
            <a:pPr marL="0" indent="0">
              <a:buNone/>
            </a:pPr>
            <a:endParaRPr lang="en-US" dirty="0"/>
          </a:p>
          <a:p>
            <a:r>
              <a:rPr lang="en-US" dirty="0"/>
              <a:t>Discuss with county clerk whether filings take place at the county or at each political entity’s office</a:t>
            </a:r>
          </a:p>
          <a:p>
            <a:pPr marL="0" indent="0">
              <a:buNone/>
            </a:pPr>
            <a:endParaRPr lang="en-US" dirty="0"/>
          </a:p>
          <a:p>
            <a:r>
              <a:rPr lang="en-US" dirty="0"/>
              <a:t>Whoever takes the filings must remit to the Department of Revenue the affidavit that each candidate must sign certifying that their taxes have been paid</a:t>
            </a:r>
          </a:p>
          <a:p>
            <a:pPr marL="0" indent="0">
              <a:buNone/>
            </a:pPr>
            <a:endParaRPr lang="en-US" dirty="0"/>
          </a:p>
        </p:txBody>
      </p:sp>
      <p:sp>
        <p:nvSpPr>
          <p:cNvPr id="2" name="Title 1">
            <a:extLst>
              <a:ext uri="{FF2B5EF4-FFF2-40B4-BE49-F238E27FC236}">
                <a16:creationId xmlns:a16="http://schemas.microsoft.com/office/drawing/2014/main" id="{EF878E43-A257-4EB5-BDBB-F1195A54006E}"/>
              </a:ext>
            </a:extLst>
          </p:cNvPr>
          <p:cNvSpPr>
            <a:spLocks noGrp="1"/>
          </p:cNvSpPr>
          <p:nvPr>
            <p:ph type="title"/>
          </p:nvPr>
        </p:nvSpPr>
        <p:spPr/>
        <p:txBody>
          <a:bodyPr>
            <a:normAutofit/>
          </a:bodyPr>
          <a:lstStyle/>
          <a:p>
            <a:pPr algn="ctr"/>
            <a:r>
              <a:rPr lang="en-US" sz="5400" b="1" dirty="0"/>
              <a:t>ELECTIONS!!</a:t>
            </a:r>
            <a:endParaRPr lang="en-US" sz="5400" dirty="0"/>
          </a:p>
        </p:txBody>
      </p:sp>
    </p:spTree>
    <p:extLst>
      <p:ext uri="{BB962C8B-B14F-4D97-AF65-F5344CB8AC3E}">
        <p14:creationId xmlns:p14="http://schemas.microsoft.com/office/powerpoint/2010/main" val="112910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cell phone&#10;&#10;Description automatically generated">
            <a:extLst>
              <a:ext uri="{FF2B5EF4-FFF2-40B4-BE49-F238E27FC236}">
                <a16:creationId xmlns:a16="http://schemas.microsoft.com/office/drawing/2014/main" id="{35B55957-6824-4DF4-BB00-2BB7CFB1962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58360" y="2091560"/>
            <a:ext cx="4668810" cy="4671848"/>
          </a:xfrm>
        </p:spPr>
      </p:pic>
      <p:sp>
        <p:nvSpPr>
          <p:cNvPr id="2" name="Title 1">
            <a:extLst>
              <a:ext uri="{FF2B5EF4-FFF2-40B4-BE49-F238E27FC236}">
                <a16:creationId xmlns:a16="http://schemas.microsoft.com/office/drawing/2014/main" id="{144196F9-DCD3-4662-B534-BFFA57B16B01}"/>
              </a:ext>
            </a:extLst>
          </p:cNvPr>
          <p:cNvSpPr>
            <a:spLocks noGrp="1"/>
          </p:cNvSpPr>
          <p:nvPr>
            <p:ph type="title"/>
          </p:nvPr>
        </p:nvSpPr>
        <p:spPr/>
        <p:txBody>
          <a:bodyPr>
            <a:normAutofit/>
          </a:bodyPr>
          <a:lstStyle/>
          <a:p>
            <a:pPr algn="ctr"/>
            <a:r>
              <a:rPr lang="en-US" sz="5400" b="1" dirty="0"/>
              <a:t>ELECTIONS!!</a:t>
            </a:r>
          </a:p>
        </p:txBody>
      </p:sp>
    </p:spTree>
    <p:extLst>
      <p:ext uri="{BB962C8B-B14F-4D97-AF65-F5344CB8AC3E}">
        <p14:creationId xmlns:p14="http://schemas.microsoft.com/office/powerpoint/2010/main" val="2737599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449BD5-B774-40EB-A407-09516D0032E1}"/>
              </a:ext>
            </a:extLst>
          </p:cNvPr>
          <p:cNvSpPr>
            <a:spLocks noGrp="1"/>
          </p:cNvSpPr>
          <p:nvPr>
            <p:ph idx="1"/>
          </p:nvPr>
        </p:nvSpPr>
        <p:spPr>
          <a:xfrm>
            <a:off x="1162757" y="2675467"/>
            <a:ext cx="9877777" cy="4072174"/>
          </a:xfrm>
        </p:spPr>
        <p:txBody>
          <a:bodyPr>
            <a:normAutofit fontScale="92500" lnSpcReduction="20000"/>
          </a:bodyPr>
          <a:lstStyle/>
          <a:p>
            <a:r>
              <a:rPr lang="en-US" sz="3600" b="1" dirty="0"/>
              <a:t>Candidates for Water District board members</a:t>
            </a:r>
          </a:p>
          <a:p>
            <a:pPr marL="0" indent="0">
              <a:buNone/>
            </a:pPr>
            <a:endParaRPr lang="en-US" sz="3600" b="1" dirty="0"/>
          </a:p>
          <a:p>
            <a:pPr lvl="1"/>
            <a:r>
              <a:rPr lang="en-US" sz="3200" dirty="0"/>
              <a:t>If no candidates file, no election and seat is vacant.  Vacancy filled by board appointment</a:t>
            </a:r>
          </a:p>
          <a:p>
            <a:pPr lvl="1"/>
            <a:r>
              <a:rPr lang="en-US" sz="3200" dirty="0"/>
              <a:t>If only one candidate files, no election.  Person filing automatically fills position as if they had been elected</a:t>
            </a:r>
          </a:p>
          <a:p>
            <a:pPr lvl="1"/>
            <a:r>
              <a:rPr lang="en-US" sz="3200" dirty="0"/>
              <a:t>If two or more candidates file, election is held</a:t>
            </a:r>
          </a:p>
          <a:p>
            <a:pPr lvl="1"/>
            <a:r>
              <a:rPr lang="en-US" sz="3200" dirty="0"/>
              <a:t>A District should have either 2 seats open or 1 seat open each election cycle</a:t>
            </a:r>
          </a:p>
          <a:p>
            <a:pPr marL="457200" lvl="1" indent="0">
              <a:buNone/>
            </a:pPr>
            <a:endParaRPr lang="en-US" dirty="0"/>
          </a:p>
        </p:txBody>
      </p:sp>
      <p:sp>
        <p:nvSpPr>
          <p:cNvPr id="2" name="Title 1">
            <a:extLst>
              <a:ext uri="{FF2B5EF4-FFF2-40B4-BE49-F238E27FC236}">
                <a16:creationId xmlns:a16="http://schemas.microsoft.com/office/drawing/2014/main" id="{4699F863-4AE2-4A36-87D2-D7C0F41FBF87}"/>
              </a:ext>
            </a:extLst>
          </p:cNvPr>
          <p:cNvSpPr>
            <a:spLocks noGrp="1"/>
          </p:cNvSpPr>
          <p:nvPr>
            <p:ph type="title"/>
          </p:nvPr>
        </p:nvSpPr>
        <p:spPr/>
        <p:txBody>
          <a:bodyPr>
            <a:normAutofit/>
          </a:bodyPr>
          <a:lstStyle/>
          <a:p>
            <a:pPr algn="ctr"/>
            <a:r>
              <a:rPr lang="en-US" sz="5400" b="1" dirty="0"/>
              <a:t>ELECTIONS!!</a:t>
            </a:r>
          </a:p>
        </p:txBody>
      </p:sp>
    </p:spTree>
    <p:extLst>
      <p:ext uri="{BB962C8B-B14F-4D97-AF65-F5344CB8AC3E}">
        <p14:creationId xmlns:p14="http://schemas.microsoft.com/office/powerpoint/2010/main" val="2345550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465F84-4EA8-4D82-A7FF-65871533264E}"/>
              </a:ext>
            </a:extLst>
          </p:cNvPr>
          <p:cNvSpPr>
            <a:spLocks noGrp="1"/>
          </p:cNvSpPr>
          <p:nvPr>
            <p:ph idx="1"/>
          </p:nvPr>
        </p:nvSpPr>
        <p:spPr>
          <a:xfrm>
            <a:off x="1162757" y="2675466"/>
            <a:ext cx="9877777" cy="4066919"/>
          </a:xfrm>
        </p:spPr>
        <p:txBody>
          <a:bodyPr>
            <a:normAutofit fontScale="92500" lnSpcReduction="20000"/>
          </a:bodyPr>
          <a:lstStyle/>
          <a:p>
            <a:r>
              <a:rPr lang="en-US" sz="3600" b="1" dirty="0"/>
              <a:t>Candidates for Municipal seats – Municipals under 2,000 population</a:t>
            </a:r>
          </a:p>
          <a:p>
            <a:pPr lvl="1"/>
            <a:r>
              <a:rPr lang="en-US" sz="3200" dirty="0"/>
              <a:t>If city has put an issue on the ballot and it passed to not hold elections when:</a:t>
            </a:r>
          </a:p>
          <a:p>
            <a:pPr marL="457200" lvl="1" indent="0">
              <a:buNone/>
            </a:pPr>
            <a:endParaRPr lang="en-US" sz="3200" dirty="0"/>
          </a:p>
          <a:p>
            <a:pPr lvl="2"/>
            <a:r>
              <a:rPr lang="en-US" sz="2800" dirty="0"/>
              <a:t>If only one candidate files, no election.  Person filing automatically fills position as if they had been elected</a:t>
            </a:r>
          </a:p>
          <a:p>
            <a:pPr lvl="2"/>
            <a:endParaRPr lang="en-US" sz="2800" dirty="0"/>
          </a:p>
          <a:p>
            <a:pPr lvl="2"/>
            <a:r>
              <a:rPr lang="en-US" sz="2800" dirty="0"/>
              <a:t>If two or more candidates file, election is held</a:t>
            </a:r>
          </a:p>
          <a:p>
            <a:pPr lvl="2"/>
            <a:endParaRPr lang="en-US" dirty="0"/>
          </a:p>
        </p:txBody>
      </p:sp>
      <p:sp>
        <p:nvSpPr>
          <p:cNvPr id="2" name="Title 1">
            <a:extLst>
              <a:ext uri="{FF2B5EF4-FFF2-40B4-BE49-F238E27FC236}">
                <a16:creationId xmlns:a16="http://schemas.microsoft.com/office/drawing/2014/main" id="{144196F9-DCD3-4662-B534-BFFA57B16B01}"/>
              </a:ext>
            </a:extLst>
          </p:cNvPr>
          <p:cNvSpPr>
            <a:spLocks noGrp="1"/>
          </p:cNvSpPr>
          <p:nvPr>
            <p:ph type="title"/>
          </p:nvPr>
        </p:nvSpPr>
        <p:spPr/>
        <p:txBody>
          <a:bodyPr>
            <a:normAutofit/>
          </a:bodyPr>
          <a:lstStyle/>
          <a:p>
            <a:pPr algn="ctr"/>
            <a:r>
              <a:rPr lang="en-US" sz="5400" b="1" dirty="0"/>
              <a:t>ELECTIONS!!</a:t>
            </a:r>
          </a:p>
        </p:txBody>
      </p:sp>
    </p:spTree>
    <p:extLst>
      <p:ext uri="{BB962C8B-B14F-4D97-AF65-F5344CB8AC3E}">
        <p14:creationId xmlns:p14="http://schemas.microsoft.com/office/powerpoint/2010/main" val="3823791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465F84-4EA8-4D82-A7FF-65871533264E}"/>
              </a:ext>
            </a:extLst>
          </p:cNvPr>
          <p:cNvSpPr>
            <a:spLocks noGrp="1"/>
          </p:cNvSpPr>
          <p:nvPr>
            <p:ph idx="1"/>
          </p:nvPr>
        </p:nvSpPr>
        <p:spPr>
          <a:xfrm>
            <a:off x="838200" y="2180897"/>
            <a:ext cx="10515600" cy="4367048"/>
          </a:xfrm>
        </p:spPr>
        <p:txBody>
          <a:bodyPr>
            <a:normAutofit lnSpcReduction="10000"/>
          </a:bodyPr>
          <a:lstStyle/>
          <a:p>
            <a:pPr lvl="2"/>
            <a:r>
              <a:rPr lang="en-US" sz="3600" b="1" dirty="0"/>
              <a:t>Other items:</a:t>
            </a:r>
          </a:p>
          <a:p>
            <a:pPr marL="914400" lvl="2" indent="0">
              <a:buNone/>
            </a:pPr>
            <a:endParaRPr lang="en-US" sz="3600" b="1" dirty="0"/>
          </a:p>
          <a:p>
            <a:pPr lvl="3"/>
            <a:r>
              <a:rPr lang="en-US" sz="3200" dirty="0"/>
              <a:t>Be sure and budget election expenses each year</a:t>
            </a:r>
          </a:p>
          <a:p>
            <a:pPr lvl="3"/>
            <a:r>
              <a:rPr lang="en-US" sz="3200" dirty="0"/>
              <a:t>The clerk does not have the legal authority to disqualify any candidate for office</a:t>
            </a:r>
          </a:p>
          <a:p>
            <a:pPr lvl="3"/>
            <a:r>
              <a:rPr lang="en-US" sz="3200" dirty="0"/>
              <a:t>Water District elections for board members are done district wide – not by subdistrict!</a:t>
            </a:r>
          </a:p>
          <a:p>
            <a:pPr lvl="3"/>
            <a:r>
              <a:rPr lang="en-US" sz="3200" dirty="0"/>
              <a:t>If you don’t know – call your county clerk!</a:t>
            </a:r>
          </a:p>
        </p:txBody>
      </p:sp>
      <p:sp>
        <p:nvSpPr>
          <p:cNvPr id="2" name="Title 1">
            <a:extLst>
              <a:ext uri="{FF2B5EF4-FFF2-40B4-BE49-F238E27FC236}">
                <a16:creationId xmlns:a16="http://schemas.microsoft.com/office/drawing/2014/main" id="{144196F9-DCD3-4662-B534-BFFA57B16B01}"/>
              </a:ext>
            </a:extLst>
          </p:cNvPr>
          <p:cNvSpPr>
            <a:spLocks noGrp="1"/>
          </p:cNvSpPr>
          <p:nvPr>
            <p:ph type="title"/>
          </p:nvPr>
        </p:nvSpPr>
        <p:spPr/>
        <p:txBody>
          <a:bodyPr>
            <a:normAutofit/>
          </a:bodyPr>
          <a:lstStyle/>
          <a:p>
            <a:pPr algn="ctr"/>
            <a:r>
              <a:rPr lang="en-US" sz="5400" b="1" dirty="0"/>
              <a:t>ELECTIONS!!</a:t>
            </a:r>
          </a:p>
        </p:txBody>
      </p:sp>
    </p:spTree>
    <p:extLst>
      <p:ext uri="{BB962C8B-B14F-4D97-AF65-F5344CB8AC3E}">
        <p14:creationId xmlns:p14="http://schemas.microsoft.com/office/powerpoint/2010/main" val="1038056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727E8C-3E48-4D8C-9061-FFF61D0F32B9}"/>
              </a:ext>
            </a:extLst>
          </p:cNvPr>
          <p:cNvSpPr>
            <a:spLocks noGrp="1"/>
          </p:cNvSpPr>
          <p:nvPr>
            <p:ph idx="1"/>
          </p:nvPr>
        </p:nvSpPr>
        <p:spPr/>
        <p:txBody>
          <a:bodyPr/>
          <a:lstStyle/>
          <a:p>
            <a:r>
              <a:rPr lang="en-US" b="1" dirty="0"/>
              <a:t>Annual Financial Reports per RSMO 105.145</a:t>
            </a:r>
          </a:p>
          <a:p>
            <a:pPr lvl="1"/>
            <a:r>
              <a:rPr lang="en-US" dirty="0"/>
              <a:t>Applies to all political subdivisions of Missouri  - excluding counties and school districts</a:t>
            </a:r>
          </a:p>
          <a:p>
            <a:pPr lvl="1"/>
            <a:r>
              <a:rPr lang="en-US" dirty="0"/>
              <a:t>Financial reports due to state auditor 6 months after end of the fiscal year</a:t>
            </a:r>
          </a:p>
          <a:p>
            <a:pPr lvl="1"/>
            <a:r>
              <a:rPr lang="en-US" dirty="0"/>
              <a:t>Must be on forms prescribed by state auditor or an independent audit report prepared by a CPA</a:t>
            </a:r>
          </a:p>
          <a:p>
            <a:pPr lvl="1"/>
            <a:r>
              <a:rPr lang="en-US" dirty="0"/>
              <a:t>Auditor must “immediately” acknowledge receipt of the report to the political subdivision</a:t>
            </a:r>
          </a:p>
          <a:p>
            <a:pPr lvl="1"/>
            <a:endParaRPr lang="en-US" dirty="0"/>
          </a:p>
          <a:p>
            <a:pPr lvl="1"/>
            <a:endParaRPr lang="en-US" dirty="0"/>
          </a:p>
          <a:p>
            <a:pPr lvl="1"/>
            <a:endParaRPr lang="en-US" dirty="0"/>
          </a:p>
          <a:p>
            <a:pPr lvl="1"/>
            <a:endParaRPr lang="en-US" dirty="0"/>
          </a:p>
        </p:txBody>
      </p:sp>
      <p:sp>
        <p:nvSpPr>
          <p:cNvPr id="2" name="Title 1">
            <a:extLst>
              <a:ext uri="{FF2B5EF4-FFF2-40B4-BE49-F238E27FC236}">
                <a16:creationId xmlns:a16="http://schemas.microsoft.com/office/drawing/2014/main" id="{DDC0FDCC-1600-4E4F-A3D0-7445C29C89AF}"/>
              </a:ext>
            </a:extLst>
          </p:cNvPr>
          <p:cNvSpPr>
            <a:spLocks noGrp="1"/>
          </p:cNvSpPr>
          <p:nvPr>
            <p:ph type="title"/>
          </p:nvPr>
        </p:nvSpPr>
        <p:spPr/>
        <p:txBody>
          <a:bodyPr/>
          <a:lstStyle/>
          <a:p>
            <a:pPr algn="ctr"/>
            <a:r>
              <a:rPr lang="en-US" sz="5400" b="1" dirty="0"/>
              <a:t>$$  Financial Reporting</a:t>
            </a:r>
            <a:r>
              <a:rPr lang="en-US" dirty="0"/>
              <a:t>	</a:t>
            </a:r>
            <a:r>
              <a:rPr lang="en-US" sz="5400" dirty="0"/>
              <a:t>$$</a:t>
            </a:r>
          </a:p>
        </p:txBody>
      </p:sp>
    </p:spTree>
    <p:extLst>
      <p:ext uri="{BB962C8B-B14F-4D97-AF65-F5344CB8AC3E}">
        <p14:creationId xmlns:p14="http://schemas.microsoft.com/office/powerpoint/2010/main" val="4172193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D2D3D9-B379-4CFA-A1E5-D66FD6748AE7}"/>
              </a:ext>
            </a:extLst>
          </p:cNvPr>
          <p:cNvSpPr>
            <a:spLocks noGrp="1"/>
          </p:cNvSpPr>
          <p:nvPr>
            <p:ph idx="1"/>
          </p:nvPr>
        </p:nvSpPr>
        <p:spPr/>
        <p:txBody>
          <a:bodyPr>
            <a:normAutofit lnSpcReduction="10000"/>
          </a:bodyPr>
          <a:lstStyle/>
          <a:p>
            <a:r>
              <a:rPr lang="en-US" b="1" dirty="0"/>
              <a:t>Annual Financial Reports per RSMO 105.145 (continued)</a:t>
            </a:r>
          </a:p>
          <a:p>
            <a:pPr lvl="1"/>
            <a:r>
              <a:rPr lang="en-US" dirty="0"/>
              <a:t>Board members cannot receive any compensation or expense reimbursements after the due date of the report if the report has not been filed </a:t>
            </a:r>
            <a:endParaRPr lang="en-US" b="1" dirty="0"/>
          </a:p>
          <a:p>
            <a:pPr lvl="1"/>
            <a:r>
              <a:rPr lang="en-US" dirty="0"/>
              <a:t>Failure to file the report will result in a $500 per day fine</a:t>
            </a:r>
          </a:p>
          <a:p>
            <a:pPr lvl="1"/>
            <a:r>
              <a:rPr lang="en-US" dirty="0"/>
              <a:t>Violators will be reported to the Missouri Department of Revenue (MDOR) who shall notify the political subdivision that the report has not been received.  MDOR will collect the fine imposed by withholding any sales or use tax distributions due to the political subdivision</a:t>
            </a:r>
          </a:p>
          <a:p>
            <a:pPr lvl="1"/>
            <a:r>
              <a:rPr lang="en-US" dirty="0"/>
              <a:t>No provision is state statute or regulation to forgive fines</a:t>
            </a:r>
          </a:p>
          <a:p>
            <a:pPr marL="457200" lvl="1" indent="0">
              <a:buNone/>
            </a:pPr>
            <a:endParaRPr lang="en-US" dirty="0"/>
          </a:p>
          <a:p>
            <a:endParaRPr lang="en-US" dirty="0"/>
          </a:p>
        </p:txBody>
      </p:sp>
      <p:sp>
        <p:nvSpPr>
          <p:cNvPr id="2" name="Title 1">
            <a:extLst>
              <a:ext uri="{FF2B5EF4-FFF2-40B4-BE49-F238E27FC236}">
                <a16:creationId xmlns:a16="http://schemas.microsoft.com/office/drawing/2014/main" id="{DE68EEBE-1109-4688-BF10-3A7E42D77187}"/>
              </a:ext>
            </a:extLst>
          </p:cNvPr>
          <p:cNvSpPr>
            <a:spLocks noGrp="1"/>
          </p:cNvSpPr>
          <p:nvPr>
            <p:ph type="title"/>
          </p:nvPr>
        </p:nvSpPr>
        <p:spPr/>
        <p:txBody>
          <a:bodyPr/>
          <a:lstStyle/>
          <a:p>
            <a:pPr algn="ctr"/>
            <a:r>
              <a:rPr lang="en-US" sz="5400" b="1" dirty="0">
                <a:solidFill>
                  <a:prstClr val="black"/>
                </a:solidFill>
              </a:rPr>
              <a:t>$$  Financial Reporting</a:t>
            </a:r>
            <a:r>
              <a:rPr lang="en-US" dirty="0">
                <a:solidFill>
                  <a:prstClr val="black"/>
                </a:solidFill>
              </a:rPr>
              <a:t>	</a:t>
            </a:r>
            <a:r>
              <a:rPr lang="en-US" sz="5400" dirty="0">
                <a:solidFill>
                  <a:prstClr val="black"/>
                </a:solidFill>
              </a:rPr>
              <a:t>$$</a:t>
            </a:r>
            <a:endParaRPr lang="en-US" sz="5400" dirty="0"/>
          </a:p>
        </p:txBody>
      </p:sp>
    </p:spTree>
    <p:extLst>
      <p:ext uri="{BB962C8B-B14F-4D97-AF65-F5344CB8AC3E}">
        <p14:creationId xmlns:p14="http://schemas.microsoft.com/office/powerpoint/2010/main" val="83401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CAA2C0-1FBE-4B69-8666-CBD26060210C}"/>
              </a:ext>
            </a:extLst>
          </p:cNvPr>
          <p:cNvSpPr>
            <a:spLocks noGrp="1"/>
          </p:cNvSpPr>
          <p:nvPr>
            <p:ph idx="1"/>
          </p:nvPr>
        </p:nvSpPr>
        <p:spPr/>
        <p:txBody>
          <a:bodyPr>
            <a:normAutofit fontScale="92500" lnSpcReduction="10000"/>
          </a:bodyPr>
          <a:lstStyle/>
          <a:p>
            <a:r>
              <a:rPr lang="en-US" b="1" dirty="0"/>
              <a:t>Semi – annual Financial Statement</a:t>
            </a:r>
          </a:p>
          <a:p>
            <a:pPr lvl="1"/>
            <a:r>
              <a:rPr lang="en-US" dirty="0"/>
              <a:t>Applies to 4</a:t>
            </a:r>
            <a:r>
              <a:rPr lang="en-US" baseline="30000" dirty="0"/>
              <a:t>th</a:t>
            </a:r>
            <a:r>
              <a:rPr lang="en-US" dirty="0"/>
              <a:t> class cities (RSMO 79.160) and Villages (RSMO 80.210 &amp; 80.220)</a:t>
            </a:r>
          </a:p>
          <a:p>
            <a:pPr lvl="1"/>
            <a:r>
              <a:rPr lang="en-US" dirty="0"/>
              <a:t>Requires a 6-month financial statement to be published in the newspaper; or if a village, can post in six public places in town/village.</a:t>
            </a:r>
          </a:p>
          <a:p>
            <a:pPr lvl="1"/>
            <a:r>
              <a:rPr lang="en-US" dirty="0"/>
              <a:t>Statement must show receipts, disbursements and debt of the city/village for the past 6 months</a:t>
            </a:r>
          </a:p>
          <a:p>
            <a:pPr lvl="1"/>
            <a:r>
              <a:rPr lang="en-US" dirty="0"/>
              <a:t>For villages, if the statement is not published, chairman can be fined $50.</a:t>
            </a:r>
          </a:p>
          <a:p>
            <a:pPr lvl="1"/>
            <a:r>
              <a:rPr lang="en-US" dirty="0"/>
              <a:t>For 4</a:t>
            </a:r>
            <a:r>
              <a:rPr lang="en-US" baseline="30000" dirty="0"/>
              <a:t>th</a:t>
            </a:r>
            <a:r>
              <a:rPr lang="en-US" dirty="0"/>
              <a:t> class cities, if statement is not published as required, no moneys can be disbursed until statement is published.  Treasurer can be guilty of a Class A misdemeanor if law is not followed.</a:t>
            </a:r>
          </a:p>
          <a:p>
            <a:pPr marL="457200" lvl="1" indent="0">
              <a:buNone/>
            </a:pPr>
            <a:endParaRPr lang="en-US" dirty="0"/>
          </a:p>
        </p:txBody>
      </p:sp>
      <p:sp>
        <p:nvSpPr>
          <p:cNvPr id="2" name="Title 1">
            <a:extLst>
              <a:ext uri="{FF2B5EF4-FFF2-40B4-BE49-F238E27FC236}">
                <a16:creationId xmlns:a16="http://schemas.microsoft.com/office/drawing/2014/main" id="{BC000CAB-5EF5-4A1F-814B-97B75403CE10}"/>
              </a:ext>
            </a:extLst>
          </p:cNvPr>
          <p:cNvSpPr>
            <a:spLocks noGrp="1"/>
          </p:cNvSpPr>
          <p:nvPr>
            <p:ph type="title"/>
          </p:nvPr>
        </p:nvSpPr>
        <p:spPr/>
        <p:txBody>
          <a:bodyPr>
            <a:normAutofit/>
          </a:bodyPr>
          <a:lstStyle/>
          <a:p>
            <a:pPr algn="ctr"/>
            <a:r>
              <a:rPr lang="en-US" sz="5400" b="1" dirty="0">
                <a:solidFill>
                  <a:prstClr val="black"/>
                </a:solidFill>
              </a:rPr>
              <a:t>$$  Financial Reporting</a:t>
            </a:r>
            <a:r>
              <a:rPr lang="en-US" sz="5400" dirty="0">
                <a:solidFill>
                  <a:prstClr val="black"/>
                </a:solidFill>
              </a:rPr>
              <a:t>	$$</a:t>
            </a:r>
            <a:endParaRPr lang="en-US" sz="5400" dirty="0"/>
          </a:p>
        </p:txBody>
      </p:sp>
    </p:spTree>
    <p:extLst>
      <p:ext uri="{BB962C8B-B14F-4D97-AF65-F5344CB8AC3E}">
        <p14:creationId xmlns:p14="http://schemas.microsoft.com/office/powerpoint/2010/main" val="320676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E3BDF6-DE34-40BE-A4A9-408137CED71E}"/>
              </a:ext>
            </a:extLst>
          </p:cNvPr>
          <p:cNvSpPr>
            <a:spLocks noGrp="1"/>
          </p:cNvSpPr>
          <p:nvPr>
            <p:ph idx="1"/>
          </p:nvPr>
        </p:nvSpPr>
        <p:spPr/>
        <p:txBody>
          <a:bodyPr>
            <a:normAutofit lnSpcReduction="10000"/>
          </a:bodyPr>
          <a:lstStyle/>
          <a:p>
            <a:r>
              <a:rPr lang="en-US" sz="4000" b="1" dirty="0"/>
              <a:t>Consumer Confidence Report	</a:t>
            </a:r>
          </a:p>
          <a:p>
            <a:pPr lvl="1"/>
            <a:r>
              <a:rPr lang="en-US" sz="3600" dirty="0"/>
              <a:t>Due to customers by July 1 of each year</a:t>
            </a:r>
          </a:p>
          <a:p>
            <a:pPr lvl="1"/>
            <a:r>
              <a:rPr lang="en-US" sz="3600" dirty="0"/>
              <a:t>Can mail, publish, or send a link (on monthly bill) to CCR to each customer</a:t>
            </a:r>
          </a:p>
          <a:p>
            <a:pPr lvl="1"/>
            <a:r>
              <a:rPr lang="en-US" sz="3600" dirty="0"/>
              <a:t>Must submit a certification form to DNR by October 1 of each year!!!!!</a:t>
            </a:r>
          </a:p>
          <a:p>
            <a:pPr marL="457200" lvl="1" indent="0">
              <a:buNone/>
            </a:pPr>
            <a:endParaRPr lang="en-US" dirty="0"/>
          </a:p>
        </p:txBody>
      </p:sp>
      <p:sp>
        <p:nvSpPr>
          <p:cNvPr id="2" name="Title 1">
            <a:extLst>
              <a:ext uri="{FF2B5EF4-FFF2-40B4-BE49-F238E27FC236}">
                <a16:creationId xmlns:a16="http://schemas.microsoft.com/office/drawing/2014/main" id="{89AA788B-C443-42C4-BA5D-B04278916AE8}"/>
              </a:ext>
            </a:extLst>
          </p:cNvPr>
          <p:cNvSpPr>
            <a:spLocks noGrp="1"/>
          </p:cNvSpPr>
          <p:nvPr>
            <p:ph type="title"/>
          </p:nvPr>
        </p:nvSpPr>
        <p:spPr/>
        <p:txBody>
          <a:bodyPr>
            <a:normAutofit/>
          </a:bodyPr>
          <a:lstStyle/>
          <a:p>
            <a:pPr algn="ctr"/>
            <a:r>
              <a:rPr lang="en-US" sz="5400" dirty="0"/>
              <a:t>DNR REPORTS</a:t>
            </a:r>
          </a:p>
        </p:txBody>
      </p:sp>
    </p:spTree>
    <p:extLst>
      <p:ext uri="{BB962C8B-B14F-4D97-AF65-F5344CB8AC3E}">
        <p14:creationId xmlns:p14="http://schemas.microsoft.com/office/powerpoint/2010/main" val="2395453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cell phone&#10;&#10;Description automatically generated">
            <a:extLst>
              <a:ext uri="{FF2B5EF4-FFF2-40B4-BE49-F238E27FC236}">
                <a16:creationId xmlns:a16="http://schemas.microsoft.com/office/drawing/2014/main" id="{EEC05183-86C5-4B9D-93B0-D5D04FD2F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5034" y="0"/>
            <a:ext cx="6151801" cy="6858000"/>
          </a:xfrm>
          <a:prstGeom prst="rect">
            <a:avLst/>
          </a:prstGeom>
        </p:spPr>
      </p:pic>
    </p:spTree>
    <p:extLst>
      <p:ext uri="{BB962C8B-B14F-4D97-AF65-F5344CB8AC3E}">
        <p14:creationId xmlns:p14="http://schemas.microsoft.com/office/powerpoint/2010/main" val="1121151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621165-7ACC-4077-881F-972383F0F63D}"/>
              </a:ext>
            </a:extLst>
          </p:cNvPr>
          <p:cNvSpPr>
            <a:spLocks noGrp="1"/>
          </p:cNvSpPr>
          <p:nvPr>
            <p:ph idx="1"/>
          </p:nvPr>
        </p:nvSpPr>
        <p:spPr/>
        <p:txBody>
          <a:bodyPr/>
          <a:lstStyle/>
          <a:p>
            <a:r>
              <a:rPr lang="en-US" b="1" dirty="0"/>
              <a:t>Primacy Fees</a:t>
            </a:r>
          </a:p>
          <a:p>
            <a:pPr lvl="1"/>
            <a:r>
              <a:rPr lang="en-US" dirty="0"/>
              <a:t>Collected from each water customer </a:t>
            </a:r>
          </a:p>
          <a:p>
            <a:pPr lvl="2"/>
            <a:r>
              <a:rPr lang="en-US" dirty="0"/>
              <a:t>Amount of fee depends on number of system connections</a:t>
            </a:r>
          </a:p>
          <a:p>
            <a:pPr lvl="2"/>
            <a:r>
              <a:rPr lang="en-US" dirty="0"/>
              <a:t>Fee period is September 1 through August 31 of each year</a:t>
            </a:r>
          </a:p>
          <a:p>
            <a:pPr lvl="2"/>
            <a:r>
              <a:rPr lang="en-US" dirty="0"/>
              <a:t>Fees must be remitted to DNR within 60 days following the end of the period</a:t>
            </a:r>
          </a:p>
          <a:p>
            <a:pPr lvl="2"/>
            <a:r>
              <a:rPr lang="en-US" dirty="0"/>
              <a:t>If fees are not remitted, interest at 12% per annum may be assessed</a:t>
            </a:r>
          </a:p>
          <a:p>
            <a:pPr lvl="2"/>
            <a:r>
              <a:rPr lang="en-US" dirty="0"/>
              <a:t>DNR has forms for remittance</a:t>
            </a:r>
          </a:p>
          <a:p>
            <a:pPr lvl="2"/>
            <a:r>
              <a:rPr lang="en-US" dirty="0"/>
              <a:t>Must keep records on collection and remittance of fees for 3 years</a:t>
            </a:r>
          </a:p>
          <a:p>
            <a:pPr marL="914400" lvl="2" indent="0">
              <a:buNone/>
            </a:pPr>
            <a:endParaRPr lang="en-US" dirty="0"/>
          </a:p>
        </p:txBody>
      </p:sp>
      <p:sp>
        <p:nvSpPr>
          <p:cNvPr id="2" name="Title 1">
            <a:extLst>
              <a:ext uri="{FF2B5EF4-FFF2-40B4-BE49-F238E27FC236}">
                <a16:creationId xmlns:a16="http://schemas.microsoft.com/office/drawing/2014/main" id="{AD988179-DEAF-4F1B-BA99-702BD0016EDE}"/>
              </a:ext>
            </a:extLst>
          </p:cNvPr>
          <p:cNvSpPr>
            <a:spLocks noGrp="1"/>
          </p:cNvSpPr>
          <p:nvPr>
            <p:ph type="title"/>
          </p:nvPr>
        </p:nvSpPr>
        <p:spPr/>
        <p:txBody>
          <a:bodyPr>
            <a:normAutofit/>
          </a:bodyPr>
          <a:lstStyle/>
          <a:p>
            <a:pPr algn="ctr"/>
            <a:r>
              <a:rPr lang="en-US" sz="5400" b="1" dirty="0"/>
              <a:t>DNR REPORTS</a:t>
            </a:r>
          </a:p>
        </p:txBody>
      </p:sp>
    </p:spTree>
    <p:extLst>
      <p:ext uri="{BB962C8B-B14F-4D97-AF65-F5344CB8AC3E}">
        <p14:creationId xmlns:p14="http://schemas.microsoft.com/office/powerpoint/2010/main" val="3861040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C64DF5-CE94-4D51-AF9B-02F24E1F97EB}"/>
              </a:ext>
            </a:extLst>
          </p:cNvPr>
          <p:cNvSpPr>
            <a:spLocks noGrp="1"/>
          </p:cNvSpPr>
          <p:nvPr>
            <p:ph idx="1"/>
          </p:nvPr>
        </p:nvSpPr>
        <p:spPr/>
        <p:txBody>
          <a:bodyPr/>
          <a:lstStyle/>
          <a:p>
            <a:r>
              <a:rPr lang="en-US" dirty="0"/>
              <a:t>Wastewater Customer Fees (publicly owned systems only)</a:t>
            </a:r>
          </a:p>
          <a:p>
            <a:pPr lvl="1"/>
            <a:r>
              <a:rPr lang="en-US" dirty="0"/>
              <a:t>Collected from each wastewater customer annually</a:t>
            </a:r>
          </a:p>
          <a:p>
            <a:pPr lvl="1"/>
            <a:r>
              <a:rPr lang="en-US" dirty="0"/>
              <a:t>Amount of fee depends on number of customer connections</a:t>
            </a:r>
          </a:p>
          <a:p>
            <a:pPr lvl="1"/>
            <a:r>
              <a:rPr lang="en-US" dirty="0"/>
              <a:t>Must remit collection of fee to DNR annually</a:t>
            </a:r>
          </a:p>
          <a:p>
            <a:pPr lvl="1"/>
            <a:r>
              <a:rPr lang="en-US" dirty="0"/>
              <a:t>DNR has forms for remittance</a:t>
            </a:r>
          </a:p>
          <a:p>
            <a:pPr marL="457200" lvl="1" indent="0">
              <a:buNone/>
            </a:pPr>
            <a:endParaRPr lang="en-US" dirty="0"/>
          </a:p>
          <a:p>
            <a:pPr lvl="1"/>
            <a:endParaRPr lang="en-US" dirty="0"/>
          </a:p>
        </p:txBody>
      </p:sp>
      <p:sp>
        <p:nvSpPr>
          <p:cNvPr id="2" name="Title 1">
            <a:extLst>
              <a:ext uri="{FF2B5EF4-FFF2-40B4-BE49-F238E27FC236}">
                <a16:creationId xmlns:a16="http://schemas.microsoft.com/office/drawing/2014/main" id="{013F0A78-1C9E-4A1C-AE8D-5FFF7BA21311}"/>
              </a:ext>
            </a:extLst>
          </p:cNvPr>
          <p:cNvSpPr>
            <a:spLocks noGrp="1"/>
          </p:cNvSpPr>
          <p:nvPr>
            <p:ph type="title"/>
          </p:nvPr>
        </p:nvSpPr>
        <p:spPr/>
        <p:txBody>
          <a:bodyPr>
            <a:normAutofit/>
          </a:bodyPr>
          <a:lstStyle/>
          <a:p>
            <a:pPr algn="ctr"/>
            <a:r>
              <a:rPr lang="en-US" sz="5400" b="1" dirty="0"/>
              <a:t>DNR REPORTS</a:t>
            </a:r>
            <a:endParaRPr lang="en-US" sz="5400" dirty="0"/>
          </a:p>
        </p:txBody>
      </p:sp>
    </p:spTree>
    <p:extLst>
      <p:ext uri="{BB962C8B-B14F-4D97-AF65-F5344CB8AC3E}">
        <p14:creationId xmlns:p14="http://schemas.microsoft.com/office/powerpoint/2010/main" val="2175440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27625-1F7D-4B52-8A31-82BE7BA14D52}"/>
              </a:ext>
            </a:extLst>
          </p:cNvPr>
          <p:cNvSpPr>
            <a:spLocks noGrp="1"/>
          </p:cNvSpPr>
          <p:nvPr>
            <p:ph idx="1"/>
          </p:nvPr>
        </p:nvSpPr>
        <p:spPr>
          <a:xfrm>
            <a:off x="932792" y="3200399"/>
            <a:ext cx="10515600" cy="3032235"/>
          </a:xfrm>
        </p:spPr>
        <p:txBody>
          <a:bodyPr>
            <a:normAutofit/>
          </a:bodyPr>
          <a:lstStyle/>
          <a:p>
            <a:r>
              <a:rPr lang="en-US" dirty="0"/>
              <a:t>Election dates and deadlines can be found at the Secretary of State’s website </a:t>
            </a:r>
            <a:r>
              <a:rPr lang="en-US" dirty="0">
                <a:hlinkClick r:id="rId2"/>
              </a:rPr>
              <a:t>www.sos.mo.gov</a:t>
            </a:r>
            <a:endParaRPr lang="en-US" dirty="0"/>
          </a:p>
          <a:p>
            <a:pPr marL="0" indent="0">
              <a:buNone/>
            </a:pPr>
            <a:endParaRPr lang="en-US" dirty="0"/>
          </a:p>
          <a:p>
            <a:r>
              <a:rPr lang="en-US" dirty="0"/>
              <a:t>Best advice:  get to know your County Clerk!!</a:t>
            </a:r>
          </a:p>
          <a:p>
            <a:pPr marL="0" indent="0">
              <a:buNone/>
            </a:pPr>
            <a:endParaRPr lang="en-US" dirty="0"/>
          </a:p>
          <a:p>
            <a:r>
              <a:rPr lang="en-US" dirty="0"/>
              <a:t>You should receive information from the Secretary of State and the Missouri Ethics Commission about the election and what is required</a:t>
            </a:r>
          </a:p>
          <a:p>
            <a:pPr marL="0" indent="0">
              <a:buNone/>
            </a:pPr>
            <a:endParaRPr lang="en-US" dirty="0"/>
          </a:p>
        </p:txBody>
      </p:sp>
      <p:sp>
        <p:nvSpPr>
          <p:cNvPr id="2" name="Title 1">
            <a:extLst>
              <a:ext uri="{FF2B5EF4-FFF2-40B4-BE49-F238E27FC236}">
                <a16:creationId xmlns:a16="http://schemas.microsoft.com/office/drawing/2014/main" id="{EF878E43-A257-4EB5-BDBB-F1195A54006E}"/>
              </a:ext>
            </a:extLst>
          </p:cNvPr>
          <p:cNvSpPr>
            <a:spLocks noGrp="1"/>
          </p:cNvSpPr>
          <p:nvPr>
            <p:ph type="title"/>
          </p:nvPr>
        </p:nvSpPr>
        <p:spPr/>
        <p:txBody>
          <a:bodyPr>
            <a:normAutofit/>
          </a:bodyPr>
          <a:lstStyle/>
          <a:p>
            <a:pPr algn="ctr"/>
            <a:r>
              <a:rPr lang="en-US" sz="5400" b="1" dirty="0"/>
              <a:t>ELECTIONS!!</a:t>
            </a:r>
            <a:endParaRPr lang="en-US" sz="5400" dirty="0"/>
          </a:p>
        </p:txBody>
      </p:sp>
    </p:spTree>
    <p:extLst>
      <p:ext uri="{BB962C8B-B14F-4D97-AF65-F5344CB8AC3E}">
        <p14:creationId xmlns:p14="http://schemas.microsoft.com/office/powerpoint/2010/main" val="20042039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Theme</Template>
  <TotalTime>307</TotalTime>
  <Words>731</Words>
  <Application>Microsoft Office PowerPoint</Application>
  <PresentationFormat>Widescreen</PresentationFormat>
  <Paragraphs>79</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Candara</vt:lpstr>
      <vt:lpstr>Symbol</vt:lpstr>
      <vt:lpstr>PPT Theme</vt:lpstr>
      <vt:lpstr>FINANCIAL REPORTING, DNR REPORTING AND ELECTIONS</vt:lpstr>
      <vt:lpstr>$$  Financial Reporting $$</vt:lpstr>
      <vt:lpstr>$$  Financial Reporting $$</vt:lpstr>
      <vt:lpstr>$$  Financial Reporting $$</vt:lpstr>
      <vt:lpstr>DNR REPORTS</vt:lpstr>
      <vt:lpstr>PowerPoint Presentation</vt:lpstr>
      <vt:lpstr>DNR REPORTS</vt:lpstr>
      <vt:lpstr>DNR REPORTS</vt:lpstr>
      <vt:lpstr>ELECTIONS!!</vt:lpstr>
      <vt:lpstr>ELECTIONS!!</vt:lpstr>
      <vt:lpstr>ELECTIONS!!</vt:lpstr>
      <vt:lpstr>ELECTIONS!!</vt:lpstr>
      <vt:lpstr>ELECTIONS!!</vt:lpstr>
      <vt:lpstr>ELECTIONS!!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USEFUL INFORMATION FOR CLERKS (AND HOW TO FIND IT!)</dc:title>
  <dc:creator>Elizabeth Grove</dc:creator>
  <cp:lastModifiedBy>Elizabeth Grove</cp:lastModifiedBy>
  <cp:revision>19</cp:revision>
  <dcterms:created xsi:type="dcterms:W3CDTF">2019-10-24T15:09:26Z</dcterms:created>
  <dcterms:modified xsi:type="dcterms:W3CDTF">2019-10-25T18:32:54Z</dcterms:modified>
</cp:coreProperties>
</file>