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2" r:id="rId1"/>
    <p:sldMasterId id="2147483744" r:id="rId2"/>
    <p:sldMasterId id="2147483755" r:id="rId3"/>
    <p:sldMasterId id="2147483772" r:id="rId4"/>
  </p:sldMasterIdLst>
  <p:notesMasterIdLst>
    <p:notesMasterId r:id="rId33"/>
  </p:notesMasterIdLst>
  <p:handoutMasterIdLst>
    <p:handoutMasterId r:id="rId34"/>
  </p:handoutMasterIdLst>
  <p:sldIdLst>
    <p:sldId id="575" r:id="rId5"/>
    <p:sldId id="555" r:id="rId6"/>
    <p:sldId id="549" r:id="rId7"/>
    <p:sldId id="613" r:id="rId8"/>
    <p:sldId id="591" r:id="rId9"/>
    <p:sldId id="551" r:id="rId10"/>
    <p:sldId id="556" r:id="rId11"/>
    <p:sldId id="554" r:id="rId12"/>
    <p:sldId id="509" r:id="rId13"/>
    <p:sldId id="512" r:id="rId14"/>
    <p:sldId id="511" r:id="rId15"/>
    <p:sldId id="562" r:id="rId16"/>
    <p:sldId id="557" r:id="rId17"/>
    <p:sldId id="563" r:id="rId18"/>
    <p:sldId id="576" r:id="rId19"/>
    <p:sldId id="577" r:id="rId20"/>
    <p:sldId id="567" r:id="rId21"/>
    <p:sldId id="568" r:id="rId22"/>
    <p:sldId id="564" r:id="rId23"/>
    <p:sldId id="560" r:id="rId24"/>
    <p:sldId id="587" r:id="rId25"/>
    <p:sldId id="586" r:id="rId26"/>
    <p:sldId id="558" r:id="rId27"/>
    <p:sldId id="585" r:id="rId28"/>
    <p:sldId id="370" r:id="rId29"/>
    <p:sldId id="565" r:id="rId30"/>
    <p:sldId id="595" r:id="rId31"/>
    <p:sldId id="597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40C"/>
    <a:srgbClr val="D86946"/>
    <a:srgbClr val="009242"/>
    <a:srgbClr val="E7BCB3"/>
    <a:srgbClr val="E8BEB6"/>
    <a:srgbClr val="F2C6BC"/>
    <a:srgbClr val="FFC3BC"/>
    <a:srgbClr val="FFB9BC"/>
    <a:srgbClr val="FFA3A3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868" autoAdjust="0"/>
  </p:normalViewPr>
  <p:slideViewPr>
    <p:cSldViewPr snapToGrid="0" snapToObjects="1">
      <p:cViewPr varScale="1">
        <p:scale>
          <a:sx n="110" d="100"/>
          <a:sy n="110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0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3F7A5-7307-4C4C-BF2B-B3D025C0894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071203-41BF-48C6-90B1-22324C203063}">
      <dgm:prSet custT="1"/>
      <dgm:spPr/>
      <dgm:t>
        <a:bodyPr/>
        <a:lstStyle/>
        <a:p>
          <a:r>
            <a:rPr lang="en-US" sz="1600" b="1" dirty="0"/>
            <a:t>5% General Purpose</a:t>
          </a:r>
        </a:p>
        <a:p>
          <a:r>
            <a:rPr lang="en-US" sz="1600" dirty="0"/>
            <a:t>  </a:t>
          </a:r>
          <a:r>
            <a:rPr lang="en-US" sz="1600" i="1" dirty="0"/>
            <a:t>All Political Subdivisions </a:t>
          </a:r>
        </a:p>
        <a:p>
          <a:r>
            <a:rPr lang="en-US" sz="1000" dirty="0"/>
            <a:t>(Art. VI, Sec. 26(b))</a:t>
          </a:r>
        </a:p>
      </dgm:t>
    </dgm:pt>
    <dgm:pt modelId="{C8E58454-AD2F-4E4E-B7C7-B4F49D851967}" type="parTrans" cxnId="{E9E1ABD4-389B-4AE6-AE0C-F3CF7C09A98B}">
      <dgm:prSet/>
      <dgm:spPr/>
      <dgm:t>
        <a:bodyPr/>
        <a:lstStyle/>
        <a:p>
          <a:endParaRPr lang="en-US"/>
        </a:p>
      </dgm:t>
    </dgm:pt>
    <dgm:pt modelId="{BD47868B-ED0F-4F08-B6D0-15686638F0A4}" type="sibTrans" cxnId="{E9E1ABD4-389B-4AE6-AE0C-F3CF7C09A98B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B6CEA3A-FE81-4222-9BE9-EF006F8C5CA7}">
      <dgm:prSet custT="1"/>
      <dgm:spPr/>
      <dgm:t>
        <a:bodyPr/>
        <a:lstStyle/>
        <a:p>
          <a:r>
            <a:rPr lang="en-US" sz="1600" b="1" dirty="0"/>
            <a:t>10% Streets &amp; Sewers</a:t>
          </a:r>
        </a:p>
        <a:p>
          <a:r>
            <a:rPr lang="en-US" sz="1600" i="1" dirty="0"/>
            <a:t>Cities Only</a:t>
          </a:r>
        </a:p>
        <a:p>
          <a:r>
            <a:rPr lang="en-US" sz="1000" dirty="0"/>
            <a:t>(Art. VI, Sec. 26(d))</a:t>
          </a:r>
        </a:p>
      </dgm:t>
    </dgm:pt>
    <dgm:pt modelId="{74519C57-9EF3-4A64-ABEF-E6A48FF4D579}" type="parTrans" cxnId="{A3F3637A-766A-4C0B-A504-8380FC6C8F79}">
      <dgm:prSet/>
      <dgm:spPr/>
      <dgm:t>
        <a:bodyPr/>
        <a:lstStyle/>
        <a:p>
          <a:endParaRPr lang="en-US"/>
        </a:p>
      </dgm:t>
    </dgm:pt>
    <dgm:pt modelId="{00837CD4-3065-4081-85A4-2C251612C1B2}" type="sibTrans" cxnId="{A3F3637A-766A-4C0B-A504-8380FC6C8F79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B4B9482-069C-4924-B3FE-A0A2461292ED}">
      <dgm:prSet custT="1"/>
      <dgm:spPr>
        <a:solidFill>
          <a:schemeClr val="accent1"/>
        </a:solidFill>
      </dgm:spPr>
      <dgm:t>
        <a:bodyPr/>
        <a:lstStyle/>
        <a:p>
          <a:r>
            <a:rPr lang="en-US" sz="1600" b="1" dirty="0"/>
            <a:t>10% Water, Electric &amp; Light Plants</a:t>
          </a:r>
        </a:p>
        <a:p>
          <a:r>
            <a:rPr lang="en-US" sz="1600" i="1" dirty="0"/>
            <a:t>Cities Only</a:t>
          </a:r>
        </a:p>
        <a:p>
          <a:r>
            <a:rPr lang="en-US" sz="1000" dirty="0"/>
            <a:t> (Art. VI, Sec. 26(e))</a:t>
          </a:r>
        </a:p>
      </dgm:t>
    </dgm:pt>
    <dgm:pt modelId="{3B3360BB-926A-4E47-AF77-4BB8BB3F8E0A}" type="parTrans" cxnId="{7A7FA73C-AA47-4183-A999-2B1456E98B27}">
      <dgm:prSet/>
      <dgm:spPr/>
      <dgm:t>
        <a:bodyPr/>
        <a:lstStyle/>
        <a:p>
          <a:endParaRPr lang="en-US"/>
        </a:p>
      </dgm:t>
    </dgm:pt>
    <dgm:pt modelId="{C76153B5-753A-409D-A670-4A3FC553F64D}" type="sibTrans" cxnId="{7A7FA73C-AA47-4183-A999-2B1456E98B27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92B47A8-6841-4B36-BCF7-B5C3B39D0922}">
      <dgm:prSet custT="1"/>
      <dgm:spPr/>
      <dgm:t>
        <a:bodyPr/>
        <a:lstStyle/>
        <a:p>
          <a:r>
            <a:rPr lang="en-US" sz="1800" i="1" dirty="0"/>
            <a:t>Cities Cannot Exceed 20% Total!</a:t>
          </a:r>
        </a:p>
      </dgm:t>
    </dgm:pt>
    <dgm:pt modelId="{982A0536-7FB8-4E94-B81D-11D7A45619BA}" type="parTrans" cxnId="{74C762ED-D3DB-42F4-801B-071C080B953E}">
      <dgm:prSet/>
      <dgm:spPr/>
      <dgm:t>
        <a:bodyPr/>
        <a:lstStyle/>
        <a:p>
          <a:endParaRPr lang="en-US"/>
        </a:p>
      </dgm:t>
    </dgm:pt>
    <dgm:pt modelId="{F182331E-E113-43AB-9D2B-4D2F45578092}" type="sibTrans" cxnId="{74C762ED-D3DB-42F4-801B-071C080B953E}">
      <dgm:prSet/>
      <dgm:spPr/>
      <dgm:t>
        <a:bodyPr/>
        <a:lstStyle/>
        <a:p>
          <a:endParaRPr lang="en-US"/>
        </a:p>
      </dgm:t>
    </dgm:pt>
    <dgm:pt modelId="{0A521D51-D53B-427E-85B5-53C544488012}">
      <dgm:prSet custT="1"/>
      <dgm:spPr/>
      <dgm:t>
        <a:bodyPr/>
        <a:lstStyle/>
        <a:p>
          <a:r>
            <a:rPr lang="en-US" sz="1600" b="1" dirty="0"/>
            <a:t>5% General Purpose</a:t>
          </a:r>
        </a:p>
        <a:p>
          <a:r>
            <a:rPr lang="en-US" sz="1600" dirty="0"/>
            <a:t>  </a:t>
          </a:r>
          <a:r>
            <a:rPr lang="en-US" sz="1600" i="1" dirty="0"/>
            <a:t>Counties and        Cities Only  </a:t>
          </a:r>
        </a:p>
        <a:p>
          <a:r>
            <a:rPr lang="en-US" sz="1000" dirty="0"/>
            <a:t>(Art. VI, Sec. 26(c))</a:t>
          </a:r>
        </a:p>
      </dgm:t>
    </dgm:pt>
    <dgm:pt modelId="{5E78DD88-316F-4820-940A-9C28D377DE09}" type="parTrans" cxnId="{15F77CDE-A047-417F-B184-B38A80D2112D}">
      <dgm:prSet/>
      <dgm:spPr/>
      <dgm:t>
        <a:bodyPr/>
        <a:lstStyle/>
        <a:p>
          <a:endParaRPr lang="en-US"/>
        </a:p>
      </dgm:t>
    </dgm:pt>
    <dgm:pt modelId="{97D72C88-0253-48C9-BD28-BDC35FEF8259}" type="sibTrans" cxnId="{15F77CDE-A047-417F-B184-B38A80D2112D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E553EB0-FCFD-4DC8-AC95-D7ABA6D61FC3}" type="pres">
      <dgm:prSet presAssocID="{F463F7A5-7307-4C4C-BF2B-B3D025C08944}" presName="Name0" presStyleCnt="0">
        <dgm:presLayoutVars>
          <dgm:dir/>
          <dgm:resizeHandles val="exact"/>
        </dgm:presLayoutVars>
      </dgm:prSet>
      <dgm:spPr/>
    </dgm:pt>
    <dgm:pt modelId="{715B9A60-6094-4A62-A6ED-877B28422C53}" type="pres">
      <dgm:prSet presAssocID="{BD071203-41BF-48C6-90B1-22324C203063}" presName="node" presStyleLbl="node1" presStyleIdx="0" presStyleCnt="5" custLinFactNeighborX="-47">
        <dgm:presLayoutVars>
          <dgm:bulletEnabled val="1"/>
        </dgm:presLayoutVars>
      </dgm:prSet>
      <dgm:spPr/>
    </dgm:pt>
    <dgm:pt modelId="{03018B4A-8E16-451D-891F-BC0488EE3927}" type="pres">
      <dgm:prSet presAssocID="{BD47868B-ED0F-4F08-B6D0-15686638F0A4}" presName="sibTrans" presStyleLbl="sibTrans1D1" presStyleIdx="0" presStyleCnt="4"/>
      <dgm:spPr/>
    </dgm:pt>
    <dgm:pt modelId="{D6F6AAFE-740A-43FE-8569-D089BDDB0897}" type="pres">
      <dgm:prSet presAssocID="{BD47868B-ED0F-4F08-B6D0-15686638F0A4}" presName="connectorText" presStyleLbl="sibTrans1D1" presStyleIdx="0" presStyleCnt="4"/>
      <dgm:spPr/>
    </dgm:pt>
    <dgm:pt modelId="{F5084562-158A-471F-A63C-65A5591AAF02}" type="pres">
      <dgm:prSet presAssocID="{0A521D51-D53B-427E-85B5-53C544488012}" presName="node" presStyleLbl="node1" presStyleIdx="1" presStyleCnt="5">
        <dgm:presLayoutVars>
          <dgm:bulletEnabled val="1"/>
        </dgm:presLayoutVars>
      </dgm:prSet>
      <dgm:spPr/>
    </dgm:pt>
    <dgm:pt modelId="{8B0AD454-FC34-4E04-9909-6433AA60E128}" type="pres">
      <dgm:prSet presAssocID="{97D72C88-0253-48C9-BD28-BDC35FEF8259}" presName="sibTrans" presStyleLbl="sibTrans1D1" presStyleIdx="1" presStyleCnt="4"/>
      <dgm:spPr/>
    </dgm:pt>
    <dgm:pt modelId="{12D82E8B-649D-460B-B531-B116FE38A2AD}" type="pres">
      <dgm:prSet presAssocID="{97D72C88-0253-48C9-BD28-BDC35FEF8259}" presName="connectorText" presStyleLbl="sibTrans1D1" presStyleIdx="1" presStyleCnt="4"/>
      <dgm:spPr/>
    </dgm:pt>
    <dgm:pt modelId="{841CD282-D67D-4DFA-B51A-3D0E8132931E}" type="pres">
      <dgm:prSet presAssocID="{1B6CEA3A-FE81-4222-9BE9-EF006F8C5CA7}" presName="node" presStyleLbl="node1" presStyleIdx="2" presStyleCnt="5">
        <dgm:presLayoutVars>
          <dgm:bulletEnabled val="1"/>
        </dgm:presLayoutVars>
      </dgm:prSet>
      <dgm:spPr/>
    </dgm:pt>
    <dgm:pt modelId="{0CCF954B-6473-402B-84FD-EE6AC97DEC47}" type="pres">
      <dgm:prSet presAssocID="{00837CD4-3065-4081-85A4-2C251612C1B2}" presName="sibTrans" presStyleLbl="sibTrans1D1" presStyleIdx="2" presStyleCnt="4"/>
      <dgm:spPr/>
    </dgm:pt>
    <dgm:pt modelId="{E0694E34-C43A-4F6F-BE19-0D6D240533D0}" type="pres">
      <dgm:prSet presAssocID="{00837CD4-3065-4081-85A4-2C251612C1B2}" presName="connectorText" presStyleLbl="sibTrans1D1" presStyleIdx="2" presStyleCnt="4"/>
      <dgm:spPr/>
    </dgm:pt>
    <dgm:pt modelId="{149A3604-AAA9-482A-9A49-C6BC94DD12F0}" type="pres">
      <dgm:prSet presAssocID="{CB4B9482-069C-4924-B3FE-A0A2461292ED}" presName="node" presStyleLbl="node1" presStyleIdx="3" presStyleCnt="5">
        <dgm:presLayoutVars>
          <dgm:bulletEnabled val="1"/>
        </dgm:presLayoutVars>
      </dgm:prSet>
      <dgm:spPr/>
    </dgm:pt>
    <dgm:pt modelId="{20CE6FEC-0CCE-41C5-9CC7-66216F5415FA}" type="pres">
      <dgm:prSet presAssocID="{C76153B5-753A-409D-A670-4A3FC553F64D}" presName="sibTrans" presStyleLbl="sibTrans1D1" presStyleIdx="3" presStyleCnt="4"/>
      <dgm:spPr/>
    </dgm:pt>
    <dgm:pt modelId="{07F6E728-BF6C-41ED-82D5-61FE2C1F260B}" type="pres">
      <dgm:prSet presAssocID="{C76153B5-753A-409D-A670-4A3FC553F64D}" presName="connectorText" presStyleLbl="sibTrans1D1" presStyleIdx="3" presStyleCnt="4"/>
      <dgm:spPr/>
    </dgm:pt>
    <dgm:pt modelId="{57648471-1514-44A0-B78D-6D2C85C3C366}" type="pres">
      <dgm:prSet presAssocID="{792B47A8-6841-4B36-BCF7-B5C3B39D0922}" presName="node" presStyleLbl="node1" presStyleIdx="4" presStyleCnt="5">
        <dgm:presLayoutVars>
          <dgm:bulletEnabled val="1"/>
        </dgm:presLayoutVars>
      </dgm:prSet>
      <dgm:spPr/>
    </dgm:pt>
  </dgm:ptLst>
  <dgm:cxnLst>
    <dgm:cxn modelId="{0C100E00-8EE8-4B03-AE47-9C5831C368FB}" type="presOf" srcId="{0A521D51-D53B-427E-85B5-53C544488012}" destId="{F5084562-158A-471F-A63C-65A5591AAF02}" srcOrd="0" destOrd="0" presId="urn:microsoft.com/office/officeart/2016/7/layout/RepeatingBendingProcessNew"/>
    <dgm:cxn modelId="{13462E12-1A40-408A-850B-469D1744AB75}" type="presOf" srcId="{00837CD4-3065-4081-85A4-2C251612C1B2}" destId="{E0694E34-C43A-4F6F-BE19-0D6D240533D0}" srcOrd="1" destOrd="0" presId="urn:microsoft.com/office/officeart/2016/7/layout/RepeatingBendingProcessNew"/>
    <dgm:cxn modelId="{7A7FA73C-AA47-4183-A999-2B1456E98B27}" srcId="{F463F7A5-7307-4C4C-BF2B-B3D025C08944}" destId="{CB4B9482-069C-4924-B3FE-A0A2461292ED}" srcOrd="3" destOrd="0" parTransId="{3B3360BB-926A-4E47-AF77-4BB8BB3F8E0A}" sibTransId="{C76153B5-753A-409D-A670-4A3FC553F64D}"/>
    <dgm:cxn modelId="{8680613D-87A0-433D-9606-73849B941C5C}" type="presOf" srcId="{BD47868B-ED0F-4F08-B6D0-15686638F0A4}" destId="{03018B4A-8E16-451D-891F-BC0488EE3927}" srcOrd="0" destOrd="0" presId="urn:microsoft.com/office/officeart/2016/7/layout/RepeatingBendingProcessNew"/>
    <dgm:cxn modelId="{BA01815E-B486-4A29-8237-39B714AA23E4}" type="presOf" srcId="{C76153B5-753A-409D-A670-4A3FC553F64D}" destId="{20CE6FEC-0CCE-41C5-9CC7-66216F5415FA}" srcOrd="0" destOrd="0" presId="urn:microsoft.com/office/officeart/2016/7/layout/RepeatingBendingProcessNew"/>
    <dgm:cxn modelId="{296C2847-A860-44DF-BBD6-3F861ABB890B}" type="presOf" srcId="{CB4B9482-069C-4924-B3FE-A0A2461292ED}" destId="{149A3604-AAA9-482A-9A49-C6BC94DD12F0}" srcOrd="0" destOrd="0" presId="urn:microsoft.com/office/officeart/2016/7/layout/RepeatingBendingProcessNew"/>
    <dgm:cxn modelId="{CFFCB055-691F-449D-8FBA-FF55D0110DA6}" type="presOf" srcId="{792B47A8-6841-4B36-BCF7-B5C3B39D0922}" destId="{57648471-1514-44A0-B78D-6D2C85C3C366}" srcOrd="0" destOrd="0" presId="urn:microsoft.com/office/officeart/2016/7/layout/RepeatingBendingProcessNew"/>
    <dgm:cxn modelId="{A3F3637A-766A-4C0B-A504-8380FC6C8F79}" srcId="{F463F7A5-7307-4C4C-BF2B-B3D025C08944}" destId="{1B6CEA3A-FE81-4222-9BE9-EF006F8C5CA7}" srcOrd="2" destOrd="0" parTransId="{74519C57-9EF3-4A64-ABEF-E6A48FF4D579}" sibTransId="{00837CD4-3065-4081-85A4-2C251612C1B2}"/>
    <dgm:cxn modelId="{1845AC96-DD00-4A5A-87E1-6DEC5D942C4E}" type="presOf" srcId="{1B6CEA3A-FE81-4222-9BE9-EF006F8C5CA7}" destId="{841CD282-D67D-4DFA-B51A-3D0E8132931E}" srcOrd="0" destOrd="0" presId="urn:microsoft.com/office/officeart/2016/7/layout/RepeatingBendingProcessNew"/>
    <dgm:cxn modelId="{B962E69A-9D5B-4939-8D42-0C80A94EA0F8}" type="presOf" srcId="{BD47868B-ED0F-4F08-B6D0-15686638F0A4}" destId="{D6F6AAFE-740A-43FE-8569-D089BDDB0897}" srcOrd="1" destOrd="0" presId="urn:microsoft.com/office/officeart/2016/7/layout/RepeatingBendingProcessNew"/>
    <dgm:cxn modelId="{E8E3739C-B16C-46C6-8AEE-D219E3AB0141}" type="presOf" srcId="{97D72C88-0253-48C9-BD28-BDC35FEF8259}" destId="{12D82E8B-649D-460B-B531-B116FE38A2AD}" srcOrd="1" destOrd="0" presId="urn:microsoft.com/office/officeart/2016/7/layout/RepeatingBendingProcessNew"/>
    <dgm:cxn modelId="{40AC02A6-9D49-4324-8465-1E3AACF71DD8}" type="presOf" srcId="{BD071203-41BF-48C6-90B1-22324C203063}" destId="{715B9A60-6094-4A62-A6ED-877B28422C53}" srcOrd="0" destOrd="0" presId="urn:microsoft.com/office/officeart/2016/7/layout/RepeatingBendingProcessNew"/>
    <dgm:cxn modelId="{42157BCE-3A9D-4F1B-A1C8-7D412609234D}" type="presOf" srcId="{C76153B5-753A-409D-A670-4A3FC553F64D}" destId="{07F6E728-BF6C-41ED-82D5-61FE2C1F260B}" srcOrd="1" destOrd="0" presId="urn:microsoft.com/office/officeart/2016/7/layout/RepeatingBendingProcessNew"/>
    <dgm:cxn modelId="{E9E1ABD4-389B-4AE6-AE0C-F3CF7C09A98B}" srcId="{F463F7A5-7307-4C4C-BF2B-B3D025C08944}" destId="{BD071203-41BF-48C6-90B1-22324C203063}" srcOrd="0" destOrd="0" parTransId="{C8E58454-AD2F-4E4E-B7C7-B4F49D851967}" sibTransId="{BD47868B-ED0F-4F08-B6D0-15686638F0A4}"/>
    <dgm:cxn modelId="{885A65DE-A96B-463C-A4CE-2C00F7552C61}" type="presOf" srcId="{97D72C88-0253-48C9-BD28-BDC35FEF8259}" destId="{8B0AD454-FC34-4E04-9909-6433AA60E128}" srcOrd="0" destOrd="0" presId="urn:microsoft.com/office/officeart/2016/7/layout/RepeatingBendingProcessNew"/>
    <dgm:cxn modelId="{15F77CDE-A047-417F-B184-B38A80D2112D}" srcId="{F463F7A5-7307-4C4C-BF2B-B3D025C08944}" destId="{0A521D51-D53B-427E-85B5-53C544488012}" srcOrd="1" destOrd="0" parTransId="{5E78DD88-316F-4820-940A-9C28D377DE09}" sibTransId="{97D72C88-0253-48C9-BD28-BDC35FEF8259}"/>
    <dgm:cxn modelId="{5A33CFE7-C5D0-4072-AB0D-234EBEF6ADFA}" type="presOf" srcId="{00837CD4-3065-4081-85A4-2C251612C1B2}" destId="{0CCF954B-6473-402B-84FD-EE6AC97DEC47}" srcOrd="0" destOrd="0" presId="urn:microsoft.com/office/officeart/2016/7/layout/RepeatingBendingProcessNew"/>
    <dgm:cxn modelId="{B847EAEA-CE70-41AF-B95D-26E3910B9E35}" type="presOf" srcId="{F463F7A5-7307-4C4C-BF2B-B3D025C08944}" destId="{AE553EB0-FCFD-4DC8-AC95-D7ABA6D61FC3}" srcOrd="0" destOrd="0" presId="urn:microsoft.com/office/officeart/2016/7/layout/RepeatingBendingProcessNew"/>
    <dgm:cxn modelId="{74C762ED-D3DB-42F4-801B-071C080B953E}" srcId="{F463F7A5-7307-4C4C-BF2B-B3D025C08944}" destId="{792B47A8-6841-4B36-BCF7-B5C3B39D0922}" srcOrd="4" destOrd="0" parTransId="{982A0536-7FB8-4E94-B81D-11D7A45619BA}" sibTransId="{F182331E-E113-43AB-9D2B-4D2F45578092}"/>
    <dgm:cxn modelId="{541E7CE2-8258-49A8-90AD-CEFDF8D8330A}" type="presParOf" srcId="{AE553EB0-FCFD-4DC8-AC95-D7ABA6D61FC3}" destId="{715B9A60-6094-4A62-A6ED-877B28422C53}" srcOrd="0" destOrd="0" presId="urn:microsoft.com/office/officeart/2016/7/layout/RepeatingBendingProcessNew"/>
    <dgm:cxn modelId="{4DA41ED2-616E-4F3D-82A2-ED1E8FC01EB9}" type="presParOf" srcId="{AE553EB0-FCFD-4DC8-AC95-D7ABA6D61FC3}" destId="{03018B4A-8E16-451D-891F-BC0488EE3927}" srcOrd="1" destOrd="0" presId="urn:microsoft.com/office/officeart/2016/7/layout/RepeatingBendingProcessNew"/>
    <dgm:cxn modelId="{76283055-0FB5-4D2B-AB8D-A10CE7DC1F66}" type="presParOf" srcId="{03018B4A-8E16-451D-891F-BC0488EE3927}" destId="{D6F6AAFE-740A-43FE-8569-D089BDDB0897}" srcOrd="0" destOrd="0" presId="urn:microsoft.com/office/officeart/2016/7/layout/RepeatingBendingProcessNew"/>
    <dgm:cxn modelId="{ACA31D07-4CBF-4260-B655-00B791E89F8E}" type="presParOf" srcId="{AE553EB0-FCFD-4DC8-AC95-D7ABA6D61FC3}" destId="{F5084562-158A-471F-A63C-65A5591AAF02}" srcOrd="2" destOrd="0" presId="urn:microsoft.com/office/officeart/2016/7/layout/RepeatingBendingProcessNew"/>
    <dgm:cxn modelId="{321AD49C-0359-4C40-ADBC-BE97AF96F5E6}" type="presParOf" srcId="{AE553EB0-FCFD-4DC8-AC95-D7ABA6D61FC3}" destId="{8B0AD454-FC34-4E04-9909-6433AA60E128}" srcOrd="3" destOrd="0" presId="urn:microsoft.com/office/officeart/2016/7/layout/RepeatingBendingProcessNew"/>
    <dgm:cxn modelId="{D6BA6B54-EBA6-4B0E-855A-A62CA9A03010}" type="presParOf" srcId="{8B0AD454-FC34-4E04-9909-6433AA60E128}" destId="{12D82E8B-649D-460B-B531-B116FE38A2AD}" srcOrd="0" destOrd="0" presId="urn:microsoft.com/office/officeart/2016/7/layout/RepeatingBendingProcessNew"/>
    <dgm:cxn modelId="{9B53FFEE-DFD8-4BCC-A5B7-DA4816EDAE29}" type="presParOf" srcId="{AE553EB0-FCFD-4DC8-AC95-D7ABA6D61FC3}" destId="{841CD282-D67D-4DFA-B51A-3D0E8132931E}" srcOrd="4" destOrd="0" presId="urn:microsoft.com/office/officeart/2016/7/layout/RepeatingBendingProcessNew"/>
    <dgm:cxn modelId="{D4956CC6-FB53-4729-A4FA-5CBA25286E74}" type="presParOf" srcId="{AE553EB0-FCFD-4DC8-AC95-D7ABA6D61FC3}" destId="{0CCF954B-6473-402B-84FD-EE6AC97DEC47}" srcOrd="5" destOrd="0" presId="urn:microsoft.com/office/officeart/2016/7/layout/RepeatingBendingProcessNew"/>
    <dgm:cxn modelId="{0BD3AF59-6DAD-4575-8402-82B22CBDFCF0}" type="presParOf" srcId="{0CCF954B-6473-402B-84FD-EE6AC97DEC47}" destId="{E0694E34-C43A-4F6F-BE19-0D6D240533D0}" srcOrd="0" destOrd="0" presId="urn:microsoft.com/office/officeart/2016/7/layout/RepeatingBendingProcessNew"/>
    <dgm:cxn modelId="{51550A3D-E473-4AF5-9CED-9923871831C6}" type="presParOf" srcId="{AE553EB0-FCFD-4DC8-AC95-D7ABA6D61FC3}" destId="{149A3604-AAA9-482A-9A49-C6BC94DD12F0}" srcOrd="6" destOrd="0" presId="urn:microsoft.com/office/officeart/2016/7/layout/RepeatingBendingProcessNew"/>
    <dgm:cxn modelId="{2B9CEEF0-500F-4A8D-91F2-A6F421307CA4}" type="presParOf" srcId="{AE553EB0-FCFD-4DC8-AC95-D7ABA6D61FC3}" destId="{20CE6FEC-0CCE-41C5-9CC7-66216F5415FA}" srcOrd="7" destOrd="0" presId="urn:microsoft.com/office/officeart/2016/7/layout/RepeatingBendingProcessNew"/>
    <dgm:cxn modelId="{12F86417-A0BF-4D6C-AACF-2382FEA6FAF2}" type="presParOf" srcId="{20CE6FEC-0CCE-41C5-9CC7-66216F5415FA}" destId="{07F6E728-BF6C-41ED-82D5-61FE2C1F260B}" srcOrd="0" destOrd="0" presId="urn:microsoft.com/office/officeart/2016/7/layout/RepeatingBendingProcessNew"/>
    <dgm:cxn modelId="{C8DBB9C4-37BC-41B9-A8DC-B1F4D60AF469}" type="presParOf" srcId="{AE553EB0-FCFD-4DC8-AC95-D7ABA6D61FC3}" destId="{57648471-1514-44A0-B78D-6D2C85C3C36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E96DD-2D9E-473A-A103-665C82AD95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2A9E74-DFBC-46EC-96C7-2852431CEE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Rate Covenant</a:t>
          </a:r>
        </a:p>
      </dgm:t>
    </dgm:pt>
    <dgm:pt modelId="{EB712F9A-F722-408E-AEB8-8151D53CC76F}" type="parTrans" cxnId="{2A1D62CC-4C76-4956-ACAE-18AF5AAAADCD}">
      <dgm:prSet/>
      <dgm:spPr/>
      <dgm:t>
        <a:bodyPr/>
        <a:lstStyle/>
        <a:p>
          <a:endParaRPr lang="en-US"/>
        </a:p>
      </dgm:t>
    </dgm:pt>
    <dgm:pt modelId="{B503D1F7-435A-4332-8B2A-A24DE56F6D7D}" type="sibTrans" cxnId="{2A1D62CC-4C76-4956-ACAE-18AF5AAAAD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C1131F-544C-44AC-8020-3723EB79EC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Debt Service Reserve Fund </a:t>
          </a:r>
        </a:p>
        <a:p>
          <a:pPr>
            <a:lnSpc>
              <a:spcPct val="100000"/>
            </a:lnSpc>
          </a:pPr>
          <a:r>
            <a:rPr lang="en-US" i="1" dirty="0"/>
            <a:t>(moneys that provide additional security for the bonds) </a:t>
          </a:r>
        </a:p>
      </dgm:t>
    </dgm:pt>
    <dgm:pt modelId="{5C6F0F33-E1EF-4545-B67E-D4381786CDEE}" type="parTrans" cxnId="{EE3806DB-45E2-48F0-A50F-A87EE5D883AA}">
      <dgm:prSet/>
      <dgm:spPr/>
      <dgm:t>
        <a:bodyPr/>
        <a:lstStyle/>
        <a:p>
          <a:endParaRPr lang="en-US"/>
        </a:p>
      </dgm:t>
    </dgm:pt>
    <dgm:pt modelId="{029B3425-91D0-4D44-9357-B051DC4AEDA3}" type="sibTrans" cxnId="{EE3806DB-45E2-48F0-A50F-A87EE5D883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2882D3-ADF2-4BAD-A24A-042826C548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Depreciation and Replacement Fund</a:t>
          </a:r>
        </a:p>
        <a:p>
          <a:pPr>
            <a:lnSpc>
              <a:spcPct val="100000"/>
            </a:lnSpc>
          </a:pPr>
          <a:r>
            <a:rPr lang="en-US" i="1"/>
            <a:t>(moneys in case emergency repairs are needed to keep the System in good repair and working order)</a:t>
          </a:r>
          <a:endParaRPr lang="en-US" i="1" dirty="0"/>
        </a:p>
      </dgm:t>
    </dgm:pt>
    <dgm:pt modelId="{9F856049-DA11-4B61-8779-E8407C6D5010}" type="parTrans" cxnId="{9B2E10AC-F93B-4F4E-83DB-68827E56AADD}">
      <dgm:prSet/>
      <dgm:spPr/>
      <dgm:t>
        <a:bodyPr/>
        <a:lstStyle/>
        <a:p>
          <a:endParaRPr lang="en-US"/>
        </a:p>
      </dgm:t>
    </dgm:pt>
    <dgm:pt modelId="{EB331EA4-1128-4ACF-9EE7-9CDEA29795B9}" type="sibTrans" cxnId="{9B2E10AC-F93B-4F4E-83DB-68827E56AA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63BD83-3566-4ED1-A536-85BFF22BC7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Parity Bond Tests</a:t>
          </a:r>
        </a:p>
      </dgm:t>
    </dgm:pt>
    <dgm:pt modelId="{F59CB6C4-7BBE-4261-8483-34D34EAEF9A2}" type="parTrans" cxnId="{E8DE345D-F06F-4BBB-9389-5179576C9AE2}">
      <dgm:prSet/>
      <dgm:spPr/>
      <dgm:t>
        <a:bodyPr/>
        <a:lstStyle/>
        <a:p>
          <a:endParaRPr lang="en-US"/>
        </a:p>
      </dgm:t>
    </dgm:pt>
    <dgm:pt modelId="{52A79B92-EF37-4F72-A736-B8EC54CED2D3}" type="sibTrans" cxnId="{E8DE345D-F06F-4BBB-9389-5179576C9AE2}">
      <dgm:prSet/>
      <dgm:spPr/>
      <dgm:t>
        <a:bodyPr/>
        <a:lstStyle/>
        <a:p>
          <a:endParaRPr lang="en-US"/>
        </a:p>
      </dgm:t>
    </dgm:pt>
    <dgm:pt modelId="{4F9C9A3D-11A1-4582-944F-10C048959FD0}" type="pres">
      <dgm:prSet presAssocID="{DA5E96DD-2D9E-473A-A103-665C82AD958C}" presName="root" presStyleCnt="0">
        <dgm:presLayoutVars>
          <dgm:dir/>
          <dgm:resizeHandles val="exact"/>
        </dgm:presLayoutVars>
      </dgm:prSet>
      <dgm:spPr/>
    </dgm:pt>
    <dgm:pt modelId="{D0FA1D33-D910-4561-A69C-14839B237018}" type="pres">
      <dgm:prSet presAssocID="{A32A9E74-DFBC-46EC-96C7-2852431CEE84}" presName="compNode" presStyleCnt="0"/>
      <dgm:spPr/>
    </dgm:pt>
    <dgm:pt modelId="{21DE4D46-129E-49AB-847C-D0C0B29F4986}" type="pres">
      <dgm:prSet presAssocID="{A32A9E74-DFBC-46EC-96C7-2852431CEE84}" presName="bgRect" presStyleLbl="bgShp" presStyleIdx="0" presStyleCnt="4"/>
      <dgm:spPr/>
    </dgm:pt>
    <dgm:pt modelId="{5D111A1A-762B-4927-AA0F-A172B47A3DFA}" type="pres">
      <dgm:prSet presAssocID="{A32A9E74-DFBC-46EC-96C7-2852431CEE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8052D0D-5843-485B-B0C8-C3472C3724FF}" type="pres">
      <dgm:prSet presAssocID="{A32A9E74-DFBC-46EC-96C7-2852431CEE84}" presName="spaceRect" presStyleCnt="0"/>
      <dgm:spPr/>
    </dgm:pt>
    <dgm:pt modelId="{6B6599CE-D0B1-41FD-8083-4D7FC3F45F70}" type="pres">
      <dgm:prSet presAssocID="{A32A9E74-DFBC-46EC-96C7-2852431CEE84}" presName="parTx" presStyleLbl="revTx" presStyleIdx="0" presStyleCnt="4">
        <dgm:presLayoutVars>
          <dgm:chMax val="0"/>
          <dgm:chPref val="0"/>
        </dgm:presLayoutVars>
      </dgm:prSet>
      <dgm:spPr/>
    </dgm:pt>
    <dgm:pt modelId="{88437816-1B67-4324-B4AC-BBC5F29A76AB}" type="pres">
      <dgm:prSet presAssocID="{B503D1F7-435A-4332-8B2A-A24DE56F6D7D}" presName="sibTrans" presStyleCnt="0"/>
      <dgm:spPr/>
    </dgm:pt>
    <dgm:pt modelId="{62841BF2-C751-4C34-96CB-C19E2AAAB3E8}" type="pres">
      <dgm:prSet presAssocID="{ABC1131F-544C-44AC-8020-3723EB79ECAE}" presName="compNode" presStyleCnt="0"/>
      <dgm:spPr/>
    </dgm:pt>
    <dgm:pt modelId="{C1A030DF-F0CE-41C0-A4A7-AC5A949A0141}" type="pres">
      <dgm:prSet presAssocID="{ABC1131F-544C-44AC-8020-3723EB79ECAE}" presName="bgRect" presStyleLbl="bgShp" presStyleIdx="1" presStyleCnt="4"/>
      <dgm:spPr/>
    </dgm:pt>
    <dgm:pt modelId="{A0BBD484-03ED-48C0-8917-539926F17E2B}" type="pres">
      <dgm:prSet presAssocID="{ABC1131F-544C-44AC-8020-3723EB79EC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0E91EA2B-A4CC-44A1-84E2-DEDC2F360E5B}" type="pres">
      <dgm:prSet presAssocID="{ABC1131F-544C-44AC-8020-3723EB79ECAE}" presName="spaceRect" presStyleCnt="0"/>
      <dgm:spPr/>
    </dgm:pt>
    <dgm:pt modelId="{87C1211A-B358-4DE8-A76B-7F66F768082A}" type="pres">
      <dgm:prSet presAssocID="{ABC1131F-544C-44AC-8020-3723EB79ECAE}" presName="parTx" presStyleLbl="revTx" presStyleIdx="1" presStyleCnt="4">
        <dgm:presLayoutVars>
          <dgm:chMax val="0"/>
          <dgm:chPref val="0"/>
        </dgm:presLayoutVars>
      </dgm:prSet>
      <dgm:spPr/>
    </dgm:pt>
    <dgm:pt modelId="{39894C1A-DF60-485C-BAC6-C1382C8A822A}" type="pres">
      <dgm:prSet presAssocID="{029B3425-91D0-4D44-9357-B051DC4AEDA3}" presName="sibTrans" presStyleCnt="0"/>
      <dgm:spPr/>
    </dgm:pt>
    <dgm:pt modelId="{AA3D24B2-03F6-4FCB-AEB7-19085C7DA4AE}" type="pres">
      <dgm:prSet presAssocID="{752882D3-ADF2-4BAD-A24A-042826C548D5}" presName="compNode" presStyleCnt="0"/>
      <dgm:spPr/>
    </dgm:pt>
    <dgm:pt modelId="{26B5E20E-E009-4B9A-A169-96B8D2CFB96C}" type="pres">
      <dgm:prSet presAssocID="{752882D3-ADF2-4BAD-A24A-042826C548D5}" presName="bgRect" presStyleLbl="bgShp" presStyleIdx="2" presStyleCnt="4"/>
      <dgm:spPr/>
    </dgm:pt>
    <dgm:pt modelId="{8B57A95D-E97F-40B1-BE6C-A598B0B314E1}" type="pres">
      <dgm:prSet presAssocID="{752882D3-ADF2-4BAD-A24A-042826C548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2BA5DC1B-E031-48E4-A98F-2E7E74D3EBCE}" type="pres">
      <dgm:prSet presAssocID="{752882D3-ADF2-4BAD-A24A-042826C548D5}" presName="spaceRect" presStyleCnt="0"/>
      <dgm:spPr/>
    </dgm:pt>
    <dgm:pt modelId="{974A3D41-8299-4510-BEFE-79695450FD19}" type="pres">
      <dgm:prSet presAssocID="{752882D3-ADF2-4BAD-A24A-042826C548D5}" presName="parTx" presStyleLbl="revTx" presStyleIdx="2" presStyleCnt="4">
        <dgm:presLayoutVars>
          <dgm:chMax val="0"/>
          <dgm:chPref val="0"/>
        </dgm:presLayoutVars>
      </dgm:prSet>
      <dgm:spPr/>
    </dgm:pt>
    <dgm:pt modelId="{E7852271-D3C5-4799-BCDC-A4375D5FEC0B}" type="pres">
      <dgm:prSet presAssocID="{EB331EA4-1128-4ACF-9EE7-9CDEA29795B9}" presName="sibTrans" presStyleCnt="0"/>
      <dgm:spPr/>
    </dgm:pt>
    <dgm:pt modelId="{8EDF3E66-E427-4BB3-A73B-788FC00D01C5}" type="pres">
      <dgm:prSet presAssocID="{F763BD83-3566-4ED1-A536-85BFF22BC7C6}" presName="compNode" presStyleCnt="0"/>
      <dgm:spPr/>
    </dgm:pt>
    <dgm:pt modelId="{AC8102E6-6B78-459D-97AE-0F0FDD0A6204}" type="pres">
      <dgm:prSet presAssocID="{F763BD83-3566-4ED1-A536-85BFF22BC7C6}" presName="bgRect" presStyleLbl="bgShp" presStyleIdx="3" presStyleCnt="4" custLinFactNeighborY="197"/>
      <dgm:spPr/>
    </dgm:pt>
    <dgm:pt modelId="{92FD0EED-FDD1-4BFC-BC83-F1C7ADC90692}" type="pres">
      <dgm:prSet presAssocID="{F763BD83-3566-4ED1-A536-85BFF22BC7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904EAC-BED7-4D59-A2A3-C1D05D3F9884}" type="pres">
      <dgm:prSet presAssocID="{F763BD83-3566-4ED1-A536-85BFF22BC7C6}" presName="spaceRect" presStyleCnt="0"/>
      <dgm:spPr/>
    </dgm:pt>
    <dgm:pt modelId="{830127A6-203D-4655-AD2B-9D4AB938664E}" type="pres">
      <dgm:prSet presAssocID="{F763BD83-3566-4ED1-A536-85BFF22BC7C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4822D2C-C749-4778-8150-9AF8C7F75008}" type="presOf" srcId="{F763BD83-3566-4ED1-A536-85BFF22BC7C6}" destId="{830127A6-203D-4655-AD2B-9D4AB938664E}" srcOrd="0" destOrd="0" presId="urn:microsoft.com/office/officeart/2018/2/layout/IconVerticalSolidList"/>
    <dgm:cxn modelId="{E8DE345D-F06F-4BBB-9389-5179576C9AE2}" srcId="{DA5E96DD-2D9E-473A-A103-665C82AD958C}" destId="{F763BD83-3566-4ED1-A536-85BFF22BC7C6}" srcOrd="3" destOrd="0" parTransId="{F59CB6C4-7BBE-4261-8483-34D34EAEF9A2}" sibTransId="{52A79B92-EF37-4F72-A736-B8EC54CED2D3}"/>
    <dgm:cxn modelId="{9B2E10AC-F93B-4F4E-83DB-68827E56AADD}" srcId="{DA5E96DD-2D9E-473A-A103-665C82AD958C}" destId="{752882D3-ADF2-4BAD-A24A-042826C548D5}" srcOrd="2" destOrd="0" parTransId="{9F856049-DA11-4B61-8779-E8407C6D5010}" sibTransId="{EB331EA4-1128-4ACF-9EE7-9CDEA29795B9}"/>
    <dgm:cxn modelId="{67A540C3-42E3-4466-BAD8-ACED8D6A1919}" type="presOf" srcId="{ABC1131F-544C-44AC-8020-3723EB79ECAE}" destId="{87C1211A-B358-4DE8-A76B-7F66F768082A}" srcOrd="0" destOrd="0" presId="urn:microsoft.com/office/officeart/2018/2/layout/IconVerticalSolidList"/>
    <dgm:cxn modelId="{2A1D62CC-4C76-4956-ACAE-18AF5AAAADCD}" srcId="{DA5E96DD-2D9E-473A-A103-665C82AD958C}" destId="{A32A9E74-DFBC-46EC-96C7-2852431CEE84}" srcOrd="0" destOrd="0" parTransId="{EB712F9A-F722-408E-AEB8-8151D53CC76F}" sibTransId="{B503D1F7-435A-4332-8B2A-A24DE56F6D7D}"/>
    <dgm:cxn modelId="{EE3806DB-45E2-48F0-A50F-A87EE5D883AA}" srcId="{DA5E96DD-2D9E-473A-A103-665C82AD958C}" destId="{ABC1131F-544C-44AC-8020-3723EB79ECAE}" srcOrd="1" destOrd="0" parTransId="{5C6F0F33-E1EF-4545-B67E-D4381786CDEE}" sibTransId="{029B3425-91D0-4D44-9357-B051DC4AEDA3}"/>
    <dgm:cxn modelId="{69BB6AE7-B5FE-45EF-A357-537A7FF83F4D}" type="presOf" srcId="{DA5E96DD-2D9E-473A-A103-665C82AD958C}" destId="{4F9C9A3D-11A1-4582-944F-10C048959FD0}" srcOrd="0" destOrd="0" presId="urn:microsoft.com/office/officeart/2018/2/layout/IconVerticalSolidList"/>
    <dgm:cxn modelId="{85E071EA-CA4F-4354-876A-2C4DB53E45D9}" type="presOf" srcId="{752882D3-ADF2-4BAD-A24A-042826C548D5}" destId="{974A3D41-8299-4510-BEFE-79695450FD19}" srcOrd="0" destOrd="0" presId="urn:microsoft.com/office/officeart/2018/2/layout/IconVerticalSolidList"/>
    <dgm:cxn modelId="{E0D13EFE-02FA-4651-A455-59E06B32810C}" type="presOf" srcId="{A32A9E74-DFBC-46EC-96C7-2852431CEE84}" destId="{6B6599CE-D0B1-41FD-8083-4D7FC3F45F70}" srcOrd="0" destOrd="0" presId="urn:microsoft.com/office/officeart/2018/2/layout/IconVerticalSolidList"/>
    <dgm:cxn modelId="{3CA93C4F-700F-4F63-AAED-9BB6C0EEFD84}" type="presParOf" srcId="{4F9C9A3D-11A1-4582-944F-10C048959FD0}" destId="{D0FA1D33-D910-4561-A69C-14839B237018}" srcOrd="0" destOrd="0" presId="urn:microsoft.com/office/officeart/2018/2/layout/IconVerticalSolidList"/>
    <dgm:cxn modelId="{A6A06DC6-5842-44EF-9410-AFB4E5A5B633}" type="presParOf" srcId="{D0FA1D33-D910-4561-A69C-14839B237018}" destId="{21DE4D46-129E-49AB-847C-D0C0B29F4986}" srcOrd="0" destOrd="0" presId="urn:microsoft.com/office/officeart/2018/2/layout/IconVerticalSolidList"/>
    <dgm:cxn modelId="{DADE8F42-9B6D-4A93-A25B-C661552C6228}" type="presParOf" srcId="{D0FA1D33-D910-4561-A69C-14839B237018}" destId="{5D111A1A-762B-4927-AA0F-A172B47A3DFA}" srcOrd="1" destOrd="0" presId="urn:microsoft.com/office/officeart/2018/2/layout/IconVerticalSolidList"/>
    <dgm:cxn modelId="{179109BD-AB84-44BA-B59D-421DF2AFA97B}" type="presParOf" srcId="{D0FA1D33-D910-4561-A69C-14839B237018}" destId="{48052D0D-5843-485B-B0C8-C3472C3724FF}" srcOrd="2" destOrd="0" presId="urn:microsoft.com/office/officeart/2018/2/layout/IconVerticalSolidList"/>
    <dgm:cxn modelId="{D2C39727-82ED-4300-97EF-DDCDFE9CDF80}" type="presParOf" srcId="{D0FA1D33-D910-4561-A69C-14839B237018}" destId="{6B6599CE-D0B1-41FD-8083-4D7FC3F45F70}" srcOrd="3" destOrd="0" presId="urn:microsoft.com/office/officeart/2018/2/layout/IconVerticalSolidList"/>
    <dgm:cxn modelId="{14CB6CB9-057F-480C-A93C-00D2C4368DAE}" type="presParOf" srcId="{4F9C9A3D-11A1-4582-944F-10C048959FD0}" destId="{88437816-1B67-4324-B4AC-BBC5F29A76AB}" srcOrd="1" destOrd="0" presId="urn:microsoft.com/office/officeart/2018/2/layout/IconVerticalSolidList"/>
    <dgm:cxn modelId="{8AB92B28-E138-4FE1-B426-9C333A19064E}" type="presParOf" srcId="{4F9C9A3D-11A1-4582-944F-10C048959FD0}" destId="{62841BF2-C751-4C34-96CB-C19E2AAAB3E8}" srcOrd="2" destOrd="0" presId="urn:microsoft.com/office/officeart/2018/2/layout/IconVerticalSolidList"/>
    <dgm:cxn modelId="{CAD66AD6-8B3B-4046-BAF4-A3B253FC454D}" type="presParOf" srcId="{62841BF2-C751-4C34-96CB-C19E2AAAB3E8}" destId="{C1A030DF-F0CE-41C0-A4A7-AC5A949A0141}" srcOrd="0" destOrd="0" presId="urn:microsoft.com/office/officeart/2018/2/layout/IconVerticalSolidList"/>
    <dgm:cxn modelId="{283FE22A-39B7-4B16-96CC-792518A7BC9F}" type="presParOf" srcId="{62841BF2-C751-4C34-96CB-C19E2AAAB3E8}" destId="{A0BBD484-03ED-48C0-8917-539926F17E2B}" srcOrd="1" destOrd="0" presId="urn:microsoft.com/office/officeart/2018/2/layout/IconVerticalSolidList"/>
    <dgm:cxn modelId="{DEBD94A9-D521-4E62-8E54-6647FE17186C}" type="presParOf" srcId="{62841BF2-C751-4C34-96CB-C19E2AAAB3E8}" destId="{0E91EA2B-A4CC-44A1-84E2-DEDC2F360E5B}" srcOrd="2" destOrd="0" presId="urn:microsoft.com/office/officeart/2018/2/layout/IconVerticalSolidList"/>
    <dgm:cxn modelId="{D393CF14-7289-4A20-8EAC-895DBE4C2AA4}" type="presParOf" srcId="{62841BF2-C751-4C34-96CB-C19E2AAAB3E8}" destId="{87C1211A-B358-4DE8-A76B-7F66F768082A}" srcOrd="3" destOrd="0" presId="urn:microsoft.com/office/officeart/2018/2/layout/IconVerticalSolidList"/>
    <dgm:cxn modelId="{FCD61158-AE66-43BA-A9CF-D2E9E98FF67C}" type="presParOf" srcId="{4F9C9A3D-11A1-4582-944F-10C048959FD0}" destId="{39894C1A-DF60-485C-BAC6-C1382C8A822A}" srcOrd="3" destOrd="0" presId="urn:microsoft.com/office/officeart/2018/2/layout/IconVerticalSolidList"/>
    <dgm:cxn modelId="{DD40858A-58BB-4DF3-BE23-029AA5C40132}" type="presParOf" srcId="{4F9C9A3D-11A1-4582-944F-10C048959FD0}" destId="{AA3D24B2-03F6-4FCB-AEB7-19085C7DA4AE}" srcOrd="4" destOrd="0" presId="urn:microsoft.com/office/officeart/2018/2/layout/IconVerticalSolidList"/>
    <dgm:cxn modelId="{3A5D66B5-742B-4534-ABDF-D334F16C8129}" type="presParOf" srcId="{AA3D24B2-03F6-4FCB-AEB7-19085C7DA4AE}" destId="{26B5E20E-E009-4B9A-A169-96B8D2CFB96C}" srcOrd="0" destOrd="0" presId="urn:microsoft.com/office/officeart/2018/2/layout/IconVerticalSolidList"/>
    <dgm:cxn modelId="{3A5C4455-EE6D-411E-B761-642449D5AA54}" type="presParOf" srcId="{AA3D24B2-03F6-4FCB-AEB7-19085C7DA4AE}" destId="{8B57A95D-E97F-40B1-BE6C-A598B0B314E1}" srcOrd="1" destOrd="0" presId="urn:microsoft.com/office/officeart/2018/2/layout/IconVerticalSolidList"/>
    <dgm:cxn modelId="{593BF92D-BD4B-4F4C-9540-5A4EB038F0E5}" type="presParOf" srcId="{AA3D24B2-03F6-4FCB-AEB7-19085C7DA4AE}" destId="{2BA5DC1B-E031-48E4-A98F-2E7E74D3EBCE}" srcOrd="2" destOrd="0" presId="urn:microsoft.com/office/officeart/2018/2/layout/IconVerticalSolidList"/>
    <dgm:cxn modelId="{B268AED1-0DB6-4760-BF49-67D17DC51612}" type="presParOf" srcId="{AA3D24B2-03F6-4FCB-AEB7-19085C7DA4AE}" destId="{974A3D41-8299-4510-BEFE-79695450FD19}" srcOrd="3" destOrd="0" presId="urn:microsoft.com/office/officeart/2018/2/layout/IconVerticalSolidList"/>
    <dgm:cxn modelId="{D96CEE0B-DD6D-428B-9C26-4DB7B2016CDB}" type="presParOf" srcId="{4F9C9A3D-11A1-4582-944F-10C048959FD0}" destId="{E7852271-D3C5-4799-BCDC-A4375D5FEC0B}" srcOrd="5" destOrd="0" presId="urn:microsoft.com/office/officeart/2018/2/layout/IconVerticalSolidList"/>
    <dgm:cxn modelId="{0E9F1A39-9D9C-4E38-AF62-4DD0103C10AA}" type="presParOf" srcId="{4F9C9A3D-11A1-4582-944F-10C048959FD0}" destId="{8EDF3E66-E427-4BB3-A73B-788FC00D01C5}" srcOrd="6" destOrd="0" presId="urn:microsoft.com/office/officeart/2018/2/layout/IconVerticalSolidList"/>
    <dgm:cxn modelId="{F17B2BE0-2D89-4B33-960C-3DC2EE14609B}" type="presParOf" srcId="{8EDF3E66-E427-4BB3-A73B-788FC00D01C5}" destId="{AC8102E6-6B78-459D-97AE-0F0FDD0A6204}" srcOrd="0" destOrd="0" presId="urn:microsoft.com/office/officeart/2018/2/layout/IconVerticalSolidList"/>
    <dgm:cxn modelId="{686E922E-54D2-4BD5-AB2F-48BBE1B6EB69}" type="presParOf" srcId="{8EDF3E66-E427-4BB3-A73B-788FC00D01C5}" destId="{92FD0EED-FDD1-4BFC-BC83-F1C7ADC90692}" srcOrd="1" destOrd="0" presId="urn:microsoft.com/office/officeart/2018/2/layout/IconVerticalSolidList"/>
    <dgm:cxn modelId="{22783124-3D75-4B29-9801-EB4ADABD92C6}" type="presParOf" srcId="{8EDF3E66-E427-4BB3-A73B-788FC00D01C5}" destId="{91904EAC-BED7-4D59-A2A3-C1D05D3F9884}" srcOrd="2" destOrd="0" presId="urn:microsoft.com/office/officeart/2018/2/layout/IconVerticalSolidList"/>
    <dgm:cxn modelId="{B21D9862-8881-48B5-AF11-A3BB3EF04CBA}" type="presParOf" srcId="{8EDF3E66-E427-4BB3-A73B-788FC00D01C5}" destId="{830127A6-203D-4655-AD2B-9D4AB9386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5ECB7-3C19-4119-BF63-92667C9BC1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B237D8-694F-4B68-8FCF-47C4B234DB4F}">
      <dgm:prSet/>
      <dgm:spPr/>
      <dgm:t>
        <a:bodyPr/>
        <a:lstStyle/>
        <a:p>
          <a:r>
            <a:rPr lang="en-US" dirty="0"/>
            <a:t>Several procedural steps involved in formation</a:t>
          </a:r>
        </a:p>
      </dgm:t>
    </dgm:pt>
    <dgm:pt modelId="{A6F595A1-8DE6-4965-94B0-BF433E2F6261}" type="parTrans" cxnId="{625BBCB1-C11C-438C-83BB-2AC553F5F750}">
      <dgm:prSet/>
      <dgm:spPr/>
      <dgm:t>
        <a:bodyPr/>
        <a:lstStyle/>
        <a:p>
          <a:endParaRPr lang="en-US"/>
        </a:p>
      </dgm:t>
    </dgm:pt>
    <dgm:pt modelId="{6E738180-4C47-492F-AF53-1B85688673B9}" type="sibTrans" cxnId="{625BBCB1-C11C-438C-83BB-2AC553F5F750}">
      <dgm:prSet/>
      <dgm:spPr/>
      <dgm:t>
        <a:bodyPr/>
        <a:lstStyle/>
        <a:p>
          <a:endParaRPr lang="en-US"/>
        </a:p>
      </dgm:t>
    </dgm:pt>
    <dgm:pt modelId="{74A62A06-2BF9-4292-ABA6-0A9E006877F7}">
      <dgm:prSet/>
      <dgm:spPr/>
      <dgm:t>
        <a:bodyPr/>
        <a:lstStyle/>
        <a:p>
          <a:r>
            <a:rPr lang="en-US"/>
            <a:t>Formation begins with property owner petition (signed by 2/3rds of the property owners by area) or election (either 4/7</a:t>
          </a:r>
          <a:r>
            <a:rPr lang="en-US" baseline="30000"/>
            <a:t>th</a:t>
          </a:r>
          <a:r>
            <a:rPr lang="en-US"/>
            <a:t> or 2/3</a:t>
          </a:r>
          <a:r>
            <a:rPr lang="en-US" baseline="30000"/>
            <a:t>rd</a:t>
          </a:r>
          <a:r>
            <a:rPr lang="en-US"/>
            <a:t> voter approval, depending on the election day)</a:t>
          </a:r>
        </a:p>
      </dgm:t>
    </dgm:pt>
    <dgm:pt modelId="{2338B858-4624-4E6B-8A3E-C8E7DFA00920}" type="parTrans" cxnId="{0E25D991-535D-4859-B7CA-5771ACB06FE6}">
      <dgm:prSet/>
      <dgm:spPr/>
      <dgm:t>
        <a:bodyPr/>
        <a:lstStyle/>
        <a:p>
          <a:endParaRPr lang="en-US"/>
        </a:p>
      </dgm:t>
    </dgm:pt>
    <dgm:pt modelId="{0CD2ECB4-1C31-4B02-96EC-A04169D10C04}" type="sibTrans" cxnId="{0E25D991-535D-4859-B7CA-5771ACB06FE6}">
      <dgm:prSet/>
      <dgm:spPr/>
      <dgm:t>
        <a:bodyPr/>
        <a:lstStyle/>
        <a:p>
          <a:endParaRPr lang="en-US"/>
        </a:p>
      </dgm:t>
    </dgm:pt>
    <dgm:pt modelId="{4E0D8AD3-EF70-4F9C-B425-5F0DD71173EF}">
      <dgm:prSet/>
      <dgm:spPr/>
      <dgm:t>
        <a:bodyPr/>
        <a:lstStyle/>
        <a:p>
          <a:r>
            <a:rPr lang="en-US"/>
            <a:t>Governing body holds a public hearing</a:t>
          </a:r>
        </a:p>
      </dgm:t>
    </dgm:pt>
    <dgm:pt modelId="{F658EC12-D047-4272-975A-6DB7D76D8504}" type="parTrans" cxnId="{E0D27FDD-E745-4293-9653-C7D369FE9412}">
      <dgm:prSet/>
      <dgm:spPr/>
      <dgm:t>
        <a:bodyPr/>
        <a:lstStyle/>
        <a:p>
          <a:endParaRPr lang="en-US"/>
        </a:p>
      </dgm:t>
    </dgm:pt>
    <dgm:pt modelId="{AC14E82F-9A83-42DB-B75D-382AEFDC9104}" type="sibTrans" cxnId="{E0D27FDD-E745-4293-9653-C7D369FE9412}">
      <dgm:prSet/>
      <dgm:spPr/>
      <dgm:t>
        <a:bodyPr/>
        <a:lstStyle/>
        <a:p>
          <a:endParaRPr lang="en-US"/>
        </a:p>
      </dgm:t>
    </dgm:pt>
    <dgm:pt modelId="{26BEE9C2-6A72-4C96-91EA-18314C2B9726}">
      <dgm:prSet/>
      <dgm:spPr/>
      <dgm:t>
        <a:bodyPr/>
        <a:lstStyle/>
        <a:p>
          <a:r>
            <a:rPr lang="en-US" dirty="0"/>
            <a:t>Governing body levies </a:t>
          </a:r>
          <a:r>
            <a:rPr lang="en-US" dirty="0" err="1"/>
            <a:t>NID</a:t>
          </a:r>
          <a:r>
            <a:rPr lang="en-US" dirty="0"/>
            <a:t> special assessments on property in district boundary to pay for improvements</a:t>
          </a:r>
        </a:p>
      </dgm:t>
    </dgm:pt>
    <dgm:pt modelId="{698B04FB-828B-48DB-A5B4-8A87A4DD6448}" type="parTrans" cxnId="{79FAF24C-7192-499E-B675-5BDEC92A9C1E}">
      <dgm:prSet/>
      <dgm:spPr/>
      <dgm:t>
        <a:bodyPr/>
        <a:lstStyle/>
        <a:p>
          <a:endParaRPr lang="en-US"/>
        </a:p>
      </dgm:t>
    </dgm:pt>
    <dgm:pt modelId="{595E9AD8-95AB-4049-A8F5-2309763857E5}" type="sibTrans" cxnId="{79FAF24C-7192-499E-B675-5BDEC92A9C1E}">
      <dgm:prSet/>
      <dgm:spPr/>
      <dgm:t>
        <a:bodyPr/>
        <a:lstStyle/>
        <a:p>
          <a:endParaRPr lang="en-US"/>
        </a:p>
      </dgm:t>
    </dgm:pt>
    <dgm:pt modelId="{1AAB4A7C-3D3D-41E2-B1A5-CD5ED15E48DF}">
      <dgm:prSet/>
      <dgm:spPr/>
      <dgm:t>
        <a:bodyPr/>
        <a:lstStyle/>
        <a:p>
          <a:r>
            <a:rPr lang="en-US" dirty="0"/>
            <a:t>Governing body issues Quasi-General Obligation Bonds secured by assessment and surplus funds of the Issuer</a:t>
          </a:r>
        </a:p>
      </dgm:t>
    </dgm:pt>
    <dgm:pt modelId="{4E4C748E-F5C1-4768-8ADF-D68DF1CB8C90}" type="parTrans" cxnId="{269568E6-A202-47D1-B18B-7169222BA364}">
      <dgm:prSet/>
      <dgm:spPr/>
      <dgm:t>
        <a:bodyPr/>
        <a:lstStyle/>
        <a:p>
          <a:endParaRPr lang="en-US"/>
        </a:p>
      </dgm:t>
    </dgm:pt>
    <dgm:pt modelId="{92C21A16-5471-4EBA-B09B-2523036A6670}" type="sibTrans" cxnId="{269568E6-A202-47D1-B18B-7169222BA364}">
      <dgm:prSet/>
      <dgm:spPr/>
      <dgm:t>
        <a:bodyPr/>
        <a:lstStyle/>
        <a:p>
          <a:endParaRPr lang="en-US"/>
        </a:p>
      </dgm:t>
    </dgm:pt>
    <dgm:pt modelId="{F560B715-0C9F-4A24-BBD3-9DBFCD69C828}" type="pres">
      <dgm:prSet presAssocID="{A185ECB7-3C19-4119-BF63-92667C9BC16F}" presName="root" presStyleCnt="0">
        <dgm:presLayoutVars>
          <dgm:dir/>
          <dgm:resizeHandles val="exact"/>
        </dgm:presLayoutVars>
      </dgm:prSet>
      <dgm:spPr/>
    </dgm:pt>
    <dgm:pt modelId="{F45B9935-4B40-43A4-93C8-087643DB93F8}" type="pres">
      <dgm:prSet presAssocID="{55B237D8-694F-4B68-8FCF-47C4B234DB4F}" presName="compNode" presStyleCnt="0"/>
      <dgm:spPr/>
    </dgm:pt>
    <dgm:pt modelId="{B4BDD51D-B7FA-4416-8C15-6EE8B1B5048F}" type="pres">
      <dgm:prSet presAssocID="{55B237D8-694F-4B68-8FCF-47C4B234DB4F}" presName="bgRect" presStyleLbl="bgShp" presStyleIdx="0" presStyleCnt="5"/>
      <dgm:spPr/>
    </dgm:pt>
    <dgm:pt modelId="{4C1143F0-7A0E-495F-8595-15759B224261}" type="pres">
      <dgm:prSet presAssocID="{55B237D8-694F-4B68-8FCF-47C4B234DB4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FABEDED-B554-4149-A05B-261CAD63FC87}" type="pres">
      <dgm:prSet presAssocID="{55B237D8-694F-4B68-8FCF-47C4B234DB4F}" presName="spaceRect" presStyleCnt="0"/>
      <dgm:spPr/>
    </dgm:pt>
    <dgm:pt modelId="{0A041A95-5D28-45E8-BD6E-73F832222167}" type="pres">
      <dgm:prSet presAssocID="{55B237D8-694F-4B68-8FCF-47C4B234DB4F}" presName="parTx" presStyleLbl="revTx" presStyleIdx="0" presStyleCnt="5">
        <dgm:presLayoutVars>
          <dgm:chMax val="0"/>
          <dgm:chPref val="0"/>
        </dgm:presLayoutVars>
      </dgm:prSet>
      <dgm:spPr/>
    </dgm:pt>
    <dgm:pt modelId="{E2656B65-6C1A-4637-9F43-60991FF98BFA}" type="pres">
      <dgm:prSet presAssocID="{6E738180-4C47-492F-AF53-1B85688673B9}" presName="sibTrans" presStyleCnt="0"/>
      <dgm:spPr/>
    </dgm:pt>
    <dgm:pt modelId="{E5B1927E-1919-4932-9C5C-C62231C1C874}" type="pres">
      <dgm:prSet presAssocID="{74A62A06-2BF9-4292-ABA6-0A9E006877F7}" presName="compNode" presStyleCnt="0"/>
      <dgm:spPr/>
    </dgm:pt>
    <dgm:pt modelId="{1C904B70-81A0-42B5-9D9C-4371FA8E4B66}" type="pres">
      <dgm:prSet presAssocID="{74A62A06-2BF9-4292-ABA6-0A9E006877F7}" presName="bgRect" presStyleLbl="bgShp" presStyleIdx="1" presStyleCnt="5"/>
      <dgm:spPr/>
    </dgm:pt>
    <dgm:pt modelId="{D7DD9099-BECB-4F84-AA8E-FBD2FC682BDF}" type="pres">
      <dgm:prSet presAssocID="{74A62A06-2BF9-4292-ABA6-0A9E006877F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9A7B140-2467-4BE7-9F4A-58B10B13AA07}" type="pres">
      <dgm:prSet presAssocID="{74A62A06-2BF9-4292-ABA6-0A9E006877F7}" presName="spaceRect" presStyleCnt="0"/>
      <dgm:spPr/>
    </dgm:pt>
    <dgm:pt modelId="{F57B7E86-CF60-4A41-958F-8BF93F40469C}" type="pres">
      <dgm:prSet presAssocID="{74A62A06-2BF9-4292-ABA6-0A9E006877F7}" presName="parTx" presStyleLbl="revTx" presStyleIdx="1" presStyleCnt="5">
        <dgm:presLayoutVars>
          <dgm:chMax val="0"/>
          <dgm:chPref val="0"/>
        </dgm:presLayoutVars>
      </dgm:prSet>
      <dgm:spPr/>
    </dgm:pt>
    <dgm:pt modelId="{870B8F9F-2100-4BBF-AAA9-C900A6651FB6}" type="pres">
      <dgm:prSet presAssocID="{0CD2ECB4-1C31-4B02-96EC-A04169D10C04}" presName="sibTrans" presStyleCnt="0"/>
      <dgm:spPr/>
    </dgm:pt>
    <dgm:pt modelId="{F2945423-3439-4264-A639-8FD47DA9DDAC}" type="pres">
      <dgm:prSet presAssocID="{4E0D8AD3-EF70-4F9C-B425-5F0DD71173EF}" presName="compNode" presStyleCnt="0"/>
      <dgm:spPr/>
    </dgm:pt>
    <dgm:pt modelId="{DA33BE3C-380F-4FED-9B5F-B13346087986}" type="pres">
      <dgm:prSet presAssocID="{4E0D8AD3-EF70-4F9C-B425-5F0DD71173EF}" presName="bgRect" presStyleLbl="bgShp" presStyleIdx="2" presStyleCnt="5"/>
      <dgm:spPr/>
    </dgm:pt>
    <dgm:pt modelId="{19A50461-1AFF-48E2-A3BD-3017710762B6}" type="pres">
      <dgm:prSet presAssocID="{4E0D8AD3-EF70-4F9C-B425-5F0DD71173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4CB33D5-1D79-4E1A-B792-1C676A45E03E}" type="pres">
      <dgm:prSet presAssocID="{4E0D8AD3-EF70-4F9C-B425-5F0DD71173EF}" presName="spaceRect" presStyleCnt="0"/>
      <dgm:spPr/>
    </dgm:pt>
    <dgm:pt modelId="{03D887DA-A463-4072-87DC-C668C9DDECB7}" type="pres">
      <dgm:prSet presAssocID="{4E0D8AD3-EF70-4F9C-B425-5F0DD71173EF}" presName="parTx" presStyleLbl="revTx" presStyleIdx="2" presStyleCnt="5">
        <dgm:presLayoutVars>
          <dgm:chMax val="0"/>
          <dgm:chPref val="0"/>
        </dgm:presLayoutVars>
      </dgm:prSet>
      <dgm:spPr/>
    </dgm:pt>
    <dgm:pt modelId="{44D4876D-A4AE-4131-8FB3-968C3A4C97F8}" type="pres">
      <dgm:prSet presAssocID="{AC14E82F-9A83-42DB-B75D-382AEFDC9104}" presName="sibTrans" presStyleCnt="0"/>
      <dgm:spPr/>
    </dgm:pt>
    <dgm:pt modelId="{19A833D3-DA3B-428C-8456-97AC68ADA375}" type="pres">
      <dgm:prSet presAssocID="{26BEE9C2-6A72-4C96-91EA-18314C2B9726}" presName="compNode" presStyleCnt="0"/>
      <dgm:spPr/>
    </dgm:pt>
    <dgm:pt modelId="{0E2AEF6E-BD63-4454-ABC1-78221F304F0C}" type="pres">
      <dgm:prSet presAssocID="{26BEE9C2-6A72-4C96-91EA-18314C2B9726}" presName="bgRect" presStyleLbl="bgShp" presStyleIdx="3" presStyleCnt="5"/>
      <dgm:spPr>
        <a:solidFill>
          <a:schemeClr val="accent1"/>
        </a:solidFill>
      </dgm:spPr>
    </dgm:pt>
    <dgm:pt modelId="{E9863336-AB29-40FA-80EA-662AC7D0A071}" type="pres">
      <dgm:prSet presAssocID="{26BEE9C2-6A72-4C96-91EA-18314C2B972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6335507-8FA3-44C6-9031-C0DD09DF3FB2}" type="pres">
      <dgm:prSet presAssocID="{26BEE9C2-6A72-4C96-91EA-18314C2B9726}" presName="spaceRect" presStyleCnt="0"/>
      <dgm:spPr/>
    </dgm:pt>
    <dgm:pt modelId="{8B51E5D8-D2F1-4CA0-A883-9A553ED2C5CA}" type="pres">
      <dgm:prSet presAssocID="{26BEE9C2-6A72-4C96-91EA-18314C2B9726}" presName="parTx" presStyleLbl="revTx" presStyleIdx="3" presStyleCnt="5">
        <dgm:presLayoutVars>
          <dgm:chMax val="0"/>
          <dgm:chPref val="0"/>
        </dgm:presLayoutVars>
      </dgm:prSet>
      <dgm:spPr/>
    </dgm:pt>
    <dgm:pt modelId="{386165D2-DB65-402E-A283-B5934E8422EF}" type="pres">
      <dgm:prSet presAssocID="{595E9AD8-95AB-4049-A8F5-2309763857E5}" presName="sibTrans" presStyleCnt="0"/>
      <dgm:spPr/>
    </dgm:pt>
    <dgm:pt modelId="{8C533C21-CBDD-4586-AB43-695AC7F4BB3D}" type="pres">
      <dgm:prSet presAssocID="{1AAB4A7C-3D3D-41E2-B1A5-CD5ED15E48DF}" presName="compNode" presStyleCnt="0"/>
      <dgm:spPr/>
    </dgm:pt>
    <dgm:pt modelId="{410F001E-66CF-48F1-AAA0-9A44C92EF5E4}" type="pres">
      <dgm:prSet presAssocID="{1AAB4A7C-3D3D-41E2-B1A5-CD5ED15E48DF}" presName="bgRect" presStyleLbl="bgShp" presStyleIdx="4" presStyleCnt="5"/>
      <dgm:spPr/>
    </dgm:pt>
    <dgm:pt modelId="{1F5216FB-EB61-42AA-A367-8C084D049C9F}" type="pres">
      <dgm:prSet presAssocID="{1AAB4A7C-3D3D-41E2-B1A5-CD5ED15E48D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68EED5F6-CA9D-4FEA-AF82-225F42319003}" type="pres">
      <dgm:prSet presAssocID="{1AAB4A7C-3D3D-41E2-B1A5-CD5ED15E48DF}" presName="spaceRect" presStyleCnt="0"/>
      <dgm:spPr/>
    </dgm:pt>
    <dgm:pt modelId="{23470120-41E0-4575-9B40-24B553C05F26}" type="pres">
      <dgm:prSet presAssocID="{1AAB4A7C-3D3D-41E2-B1A5-CD5ED15E48D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FA1843A-1576-4A04-AE18-B9F5BD8C2DC3}" type="presOf" srcId="{55B237D8-694F-4B68-8FCF-47C4B234DB4F}" destId="{0A041A95-5D28-45E8-BD6E-73F832222167}" srcOrd="0" destOrd="0" presId="urn:microsoft.com/office/officeart/2018/2/layout/IconVerticalSolidList"/>
    <dgm:cxn modelId="{75431C61-0DA6-4603-9CB0-57EC573EA9DA}" type="presOf" srcId="{1AAB4A7C-3D3D-41E2-B1A5-CD5ED15E48DF}" destId="{23470120-41E0-4575-9B40-24B553C05F26}" srcOrd="0" destOrd="0" presId="urn:microsoft.com/office/officeart/2018/2/layout/IconVerticalSolidList"/>
    <dgm:cxn modelId="{C3DC9944-CF09-4466-90BB-DB3A2AB9651A}" type="presOf" srcId="{26BEE9C2-6A72-4C96-91EA-18314C2B9726}" destId="{8B51E5D8-D2F1-4CA0-A883-9A553ED2C5CA}" srcOrd="0" destOrd="0" presId="urn:microsoft.com/office/officeart/2018/2/layout/IconVerticalSolidList"/>
    <dgm:cxn modelId="{79FAF24C-7192-499E-B675-5BDEC92A9C1E}" srcId="{A185ECB7-3C19-4119-BF63-92667C9BC16F}" destId="{26BEE9C2-6A72-4C96-91EA-18314C2B9726}" srcOrd="3" destOrd="0" parTransId="{698B04FB-828B-48DB-A5B4-8A87A4DD6448}" sibTransId="{595E9AD8-95AB-4049-A8F5-2309763857E5}"/>
    <dgm:cxn modelId="{0E25D991-535D-4859-B7CA-5771ACB06FE6}" srcId="{A185ECB7-3C19-4119-BF63-92667C9BC16F}" destId="{74A62A06-2BF9-4292-ABA6-0A9E006877F7}" srcOrd="1" destOrd="0" parTransId="{2338B858-4624-4E6B-8A3E-C8E7DFA00920}" sibTransId="{0CD2ECB4-1C31-4B02-96EC-A04169D10C04}"/>
    <dgm:cxn modelId="{625BBCB1-C11C-438C-83BB-2AC553F5F750}" srcId="{A185ECB7-3C19-4119-BF63-92667C9BC16F}" destId="{55B237D8-694F-4B68-8FCF-47C4B234DB4F}" srcOrd="0" destOrd="0" parTransId="{A6F595A1-8DE6-4965-94B0-BF433E2F6261}" sibTransId="{6E738180-4C47-492F-AF53-1B85688673B9}"/>
    <dgm:cxn modelId="{9442E1D3-459F-4A13-88A6-3FE258C734FA}" type="presOf" srcId="{4E0D8AD3-EF70-4F9C-B425-5F0DD71173EF}" destId="{03D887DA-A463-4072-87DC-C668C9DDECB7}" srcOrd="0" destOrd="0" presId="urn:microsoft.com/office/officeart/2018/2/layout/IconVerticalSolidList"/>
    <dgm:cxn modelId="{E0D27FDD-E745-4293-9653-C7D369FE9412}" srcId="{A185ECB7-3C19-4119-BF63-92667C9BC16F}" destId="{4E0D8AD3-EF70-4F9C-B425-5F0DD71173EF}" srcOrd="2" destOrd="0" parTransId="{F658EC12-D047-4272-975A-6DB7D76D8504}" sibTransId="{AC14E82F-9A83-42DB-B75D-382AEFDC9104}"/>
    <dgm:cxn modelId="{269568E6-A202-47D1-B18B-7169222BA364}" srcId="{A185ECB7-3C19-4119-BF63-92667C9BC16F}" destId="{1AAB4A7C-3D3D-41E2-B1A5-CD5ED15E48DF}" srcOrd="4" destOrd="0" parTransId="{4E4C748E-F5C1-4768-8ADF-D68DF1CB8C90}" sibTransId="{92C21A16-5471-4EBA-B09B-2523036A6670}"/>
    <dgm:cxn modelId="{C8BCB5E9-DCA1-4F56-B2EE-A13E4F108A1C}" type="presOf" srcId="{A185ECB7-3C19-4119-BF63-92667C9BC16F}" destId="{F560B715-0C9F-4A24-BBD3-9DBFCD69C828}" srcOrd="0" destOrd="0" presId="urn:microsoft.com/office/officeart/2018/2/layout/IconVerticalSolidList"/>
    <dgm:cxn modelId="{ACF27CF2-EA7D-4DCD-9329-F20CE1B054AD}" type="presOf" srcId="{74A62A06-2BF9-4292-ABA6-0A9E006877F7}" destId="{F57B7E86-CF60-4A41-958F-8BF93F40469C}" srcOrd="0" destOrd="0" presId="urn:microsoft.com/office/officeart/2018/2/layout/IconVerticalSolidList"/>
    <dgm:cxn modelId="{E6BFAADE-CBA1-4489-8463-F9EF2D2DC7E5}" type="presParOf" srcId="{F560B715-0C9F-4A24-BBD3-9DBFCD69C828}" destId="{F45B9935-4B40-43A4-93C8-087643DB93F8}" srcOrd="0" destOrd="0" presId="urn:microsoft.com/office/officeart/2018/2/layout/IconVerticalSolidList"/>
    <dgm:cxn modelId="{898EDABB-8C38-4AA1-873B-137E1D7DBA82}" type="presParOf" srcId="{F45B9935-4B40-43A4-93C8-087643DB93F8}" destId="{B4BDD51D-B7FA-4416-8C15-6EE8B1B5048F}" srcOrd="0" destOrd="0" presId="urn:microsoft.com/office/officeart/2018/2/layout/IconVerticalSolidList"/>
    <dgm:cxn modelId="{20BBFEB1-ABFC-45FC-8591-547F1C520632}" type="presParOf" srcId="{F45B9935-4B40-43A4-93C8-087643DB93F8}" destId="{4C1143F0-7A0E-495F-8595-15759B224261}" srcOrd="1" destOrd="0" presId="urn:microsoft.com/office/officeart/2018/2/layout/IconVerticalSolidList"/>
    <dgm:cxn modelId="{8672D871-F64E-4272-9B95-0223ECC69A0D}" type="presParOf" srcId="{F45B9935-4B40-43A4-93C8-087643DB93F8}" destId="{5FABEDED-B554-4149-A05B-261CAD63FC87}" srcOrd="2" destOrd="0" presId="urn:microsoft.com/office/officeart/2018/2/layout/IconVerticalSolidList"/>
    <dgm:cxn modelId="{D14E2F3A-760D-47C6-A6EB-092A11142043}" type="presParOf" srcId="{F45B9935-4B40-43A4-93C8-087643DB93F8}" destId="{0A041A95-5D28-45E8-BD6E-73F832222167}" srcOrd="3" destOrd="0" presId="urn:microsoft.com/office/officeart/2018/2/layout/IconVerticalSolidList"/>
    <dgm:cxn modelId="{3BFBDC1A-3C76-4B7B-8CE7-9D2916110E24}" type="presParOf" srcId="{F560B715-0C9F-4A24-BBD3-9DBFCD69C828}" destId="{E2656B65-6C1A-4637-9F43-60991FF98BFA}" srcOrd="1" destOrd="0" presId="urn:microsoft.com/office/officeart/2018/2/layout/IconVerticalSolidList"/>
    <dgm:cxn modelId="{E62927D1-F1CD-4ACF-A4B6-2AF6BBA9C4B5}" type="presParOf" srcId="{F560B715-0C9F-4A24-BBD3-9DBFCD69C828}" destId="{E5B1927E-1919-4932-9C5C-C62231C1C874}" srcOrd="2" destOrd="0" presId="urn:microsoft.com/office/officeart/2018/2/layout/IconVerticalSolidList"/>
    <dgm:cxn modelId="{454434B0-3B42-49E6-92DA-0B67C671742E}" type="presParOf" srcId="{E5B1927E-1919-4932-9C5C-C62231C1C874}" destId="{1C904B70-81A0-42B5-9D9C-4371FA8E4B66}" srcOrd="0" destOrd="0" presId="urn:microsoft.com/office/officeart/2018/2/layout/IconVerticalSolidList"/>
    <dgm:cxn modelId="{79CD6B13-7D0F-476A-B8F6-0A8A4C43CECE}" type="presParOf" srcId="{E5B1927E-1919-4932-9C5C-C62231C1C874}" destId="{D7DD9099-BECB-4F84-AA8E-FBD2FC682BDF}" srcOrd="1" destOrd="0" presId="urn:microsoft.com/office/officeart/2018/2/layout/IconVerticalSolidList"/>
    <dgm:cxn modelId="{3F8BE7CC-287C-462C-8B5D-EA89B1257E90}" type="presParOf" srcId="{E5B1927E-1919-4932-9C5C-C62231C1C874}" destId="{69A7B140-2467-4BE7-9F4A-58B10B13AA07}" srcOrd="2" destOrd="0" presId="urn:microsoft.com/office/officeart/2018/2/layout/IconVerticalSolidList"/>
    <dgm:cxn modelId="{D6667DC5-AC54-45A3-9B0B-692E98554C5F}" type="presParOf" srcId="{E5B1927E-1919-4932-9C5C-C62231C1C874}" destId="{F57B7E86-CF60-4A41-958F-8BF93F40469C}" srcOrd="3" destOrd="0" presId="urn:microsoft.com/office/officeart/2018/2/layout/IconVerticalSolidList"/>
    <dgm:cxn modelId="{B383468A-577C-498C-B09D-4F6B8347BAF2}" type="presParOf" srcId="{F560B715-0C9F-4A24-BBD3-9DBFCD69C828}" destId="{870B8F9F-2100-4BBF-AAA9-C900A6651FB6}" srcOrd="3" destOrd="0" presId="urn:microsoft.com/office/officeart/2018/2/layout/IconVerticalSolidList"/>
    <dgm:cxn modelId="{19F89C0C-D0CB-41BE-A9D3-ABE7B0913D2E}" type="presParOf" srcId="{F560B715-0C9F-4A24-BBD3-9DBFCD69C828}" destId="{F2945423-3439-4264-A639-8FD47DA9DDAC}" srcOrd="4" destOrd="0" presId="urn:microsoft.com/office/officeart/2018/2/layout/IconVerticalSolidList"/>
    <dgm:cxn modelId="{1C3E39C3-D165-46FF-BEBA-BEAD3D0A2559}" type="presParOf" srcId="{F2945423-3439-4264-A639-8FD47DA9DDAC}" destId="{DA33BE3C-380F-4FED-9B5F-B13346087986}" srcOrd="0" destOrd="0" presId="urn:microsoft.com/office/officeart/2018/2/layout/IconVerticalSolidList"/>
    <dgm:cxn modelId="{FD2CA0C5-0E5C-4A21-8B98-195C0CD59789}" type="presParOf" srcId="{F2945423-3439-4264-A639-8FD47DA9DDAC}" destId="{19A50461-1AFF-48E2-A3BD-3017710762B6}" srcOrd="1" destOrd="0" presId="urn:microsoft.com/office/officeart/2018/2/layout/IconVerticalSolidList"/>
    <dgm:cxn modelId="{6B153B27-2ECD-4DAF-8E3A-D2759A66A97D}" type="presParOf" srcId="{F2945423-3439-4264-A639-8FD47DA9DDAC}" destId="{04CB33D5-1D79-4E1A-B792-1C676A45E03E}" srcOrd="2" destOrd="0" presId="urn:microsoft.com/office/officeart/2018/2/layout/IconVerticalSolidList"/>
    <dgm:cxn modelId="{D743DAD7-FA7C-4261-9B82-CE274BDAF56D}" type="presParOf" srcId="{F2945423-3439-4264-A639-8FD47DA9DDAC}" destId="{03D887DA-A463-4072-87DC-C668C9DDECB7}" srcOrd="3" destOrd="0" presId="urn:microsoft.com/office/officeart/2018/2/layout/IconVerticalSolidList"/>
    <dgm:cxn modelId="{D33A20FC-E74A-446B-AF22-8855EF727B65}" type="presParOf" srcId="{F560B715-0C9F-4A24-BBD3-9DBFCD69C828}" destId="{44D4876D-A4AE-4131-8FB3-968C3A4C97F8}" srcOrd="5" destOrd="0" presId="urn:microsoft.com/office/officeart/2018/2/layout/IconVerticalSolidList"/>
    <dgm:cxn modelId="{3D2F5463-4563-4EA2-90CA-7F9EC6BC1671}" type="presParOf" srcId="{F560B715-0C9F-4A24-BBD3-9DBFCD69C828}" destId="{19A833D3-DA3B-428C-8456-97AC68ADA375}" srcOrd="6" destOrd="0" presId="urn:microsoft.com/office/officeart/2018/2/layout/IconVerticalSolidList"/>
    <dgm:cxn modelId="{64C05B9B-255E-46BD-928F-D3344CBA5926}" type="presParOf" srcId="{19A833D3-DA3B-428C-8456-97AC68ADA375}" destId="{0E2AEF6E-BD63-4454-ABC1-78221F304F0C}" srcOrd="0" destOrd="0" presId="urn:microsoft.com/office/officeart/2018/2/layout/IconVerticalSolidList"/>
    <dgm:cxn modelId="{6DDCB929-9570-4615-BA8D-088235029930}" type="presParOf" srcId="{19A833D3-DA3B-428C-8456-97AC68ADA375}" destId="{E9863336-AB29-40FA-80EA-662AC7D0A071}" srcOrd="1" destOrd="0" presId="urn:microsoft.com/office/officeart/2018/2/layout/IconVerticalSolidList"/>
    <dgm:cxn modelId="{BDC985B5-778C-4D88-BB56-171515780DAD}" type="presParOf" srcId="{19A833D3-DA3B-428C-8456-97AC68ADA375}" destId="{86335507-8FA3-44C6-9031-C0DD09DF3FB2}" srcOrd="2" destOrd="0" presId="urn:microsoft.com/office/officeart/2018/2/layout/IconVerticalSolidList"/>
    <dgm:cxn modelId="{83746C8D-C84B-44D7-9668-18FCC83E403B}" type="presParOf" srcId="{19A833D3-DA3B-428C-8456-97AC68ADA375}" destId="{8B51E5D8-D2F1-4CA0-A883-9A553ED2C5CA}" srcOrd="3" destOrd="0" presId="urn:microsoft.com/office/officeart/2018/2/layout/IconVerticalSolidList"/>
    <dgm:cxn modelId="{77E740DD-1F95-48B3-94D1-665A84CF8E9E}" type="presParOf" srcId="{F560B715-0C9F-4A24-BBD3-9DBFCD69C828}" destId="{386165D2-DB65-402E-A283-B5934E8422EF}" srcOrd="7" destOrd="0" presId="urn:microsoft.com/office/officeart/2018/2/layout/IconVerticalSolidList"/>
    <dgm:cxn modelId="{C0B6460C-CC57-415C-8539-836059C05CF1}" type="presParOf" srcId="{F560B715-0C9F-4A24-BBD3-9DBFCD69C828}" destId="{8C533C21-CBDD-4586-AB43-695AC7F4BB3D}" srcOrd="8" destOrd="0" presId="urn:microsoft.com/office/officeart/2018/2/layout/IconVerticalSolidList"/>
    <dgm:cxn modelId="{CA6E3D03-2E30-46DC-AAF3-D93B1B51920B}" type="presParOf" srcId="{8C533C21-CBDD-4586-AB43-695AC7F4BB3D}" destId="{410F001E-66CF-48F1-AAA0-9A44C92EF5E4}" srcOrd="0" destOrd="0" presId="urn:microsoft.com/office/officeart/2018/2/layout/IconVerticalSolidList"/>
    <dgm:cxn modelId="{D78174FE-ED7F-49AB-B043-2CA4D7726FB3}" type="presParOf" srcId="{8C533C21-CBDD-4586-AB43-695AC7F4BB3D}" destId="{1F5216FB-EB61-42AA-A367-8C084D049C9F}" srcOrd="1" destOrd="0" presId="urn:microsoft.com/office/officeart/2018/2/layout/IconVerticalSolidList"/>
    <dgm:cxn modelId="{28251E84-713D-493D-9105-8F0C4C417C0C}" type="presParOf" srcId="{8C533C21-CBDD-4586-AB43-695AC7F4BB3D}" destId="{68EED5F6-CA9D-4FEA-AF82-225F42319003}" srcOrd="2" destOrd="0" presId="urn:microsoft.com/office/officeart/2018/2/layout/IconVerticalSolidList"/>
    <dgm:cxn modelId="{62FA5DAC-A9B9-4E63-A3C9-5E9026E510D2}" type="presParOf" srcId="{8C533C21-CBDD-4586-AB43-695AC7F4BB3D}" destId="{23470120-41E0-4575-9B40-24B553C05F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7A425-A6B5-4817-A065-86C0B241CE0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82325-1EF8-44CB-B1BF-67287D27E3CF}">
      <dgm:prSet phldrT="[Text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cap="small" baseline="0" dirty="0">
              <a:solidFill>
                <a:schemeClr val="tx1"/>
              </a:solidFill>
              <a:latin typeface="+mj-lt"/>
            </a:rPr>
            <a:t>Purchaser</a:t>
          </a:r>
        </a:p>
      </dgm:t>
    </dgm:pt>
    <dgm:pt modelId="{8DBF0A70-9EBD-43C2-A616-874563190C4F}" type="parTrans" cxnId="{B875DCEE-D56E-4073-ACA0-2D94052C4349}">
      <dgm:prSet/>
      <dgm:spPr/>
      <dgm:t>
        <a:bodyPr/>
        <a:lstStyle/>
        <a:p>
          <a:endParaRPr lang="en-US"/>
        </a:p>
      </dgm:t>
    </dgm:pt>
    <dgm:pt modelId="{8997969B-6577-4190-B997-DBBA272B1E44}" type="sibTrans" cxnId="{B875DCEE-D56E-4073-ACA0-2D94052C4349}">
      <dgm:prSet/>
      <dgm:spPr>
        <a:ln w="88900" cap="rnd">
          <a:solidFill>
            <a:schemeClr val="accent3"/>
          </a:solidFill>
        </a:ln>
      </dgm:spPr>
      <dgm:t>
        <a:bodyPr/>
        <a:lstStyle/>
        <a:p>
          <a:endParaRPr lang="en-US" cap="small" baseline="0">
            <a:latin typeface="+mj-lt"/>
          </a:endParaRPr>
        </a:p>
      </dgm:t>
    </dgm:pt>
    <dgm:pt modelId="{107A20F4-FD09-4ABF-81FA-BDB18100ACBA}">
      <dgm:prSet phldrT="[Text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cap="small" baseline="0" dirty="0">
              <a:solidFill>
                <a:schemeClr val="tx1"/>
              </a:solidFill>
              <a:latin typeface="+mj-lt"/>
            </a:rPr>
            <a:t>Lease Purchase Agreement (Annual Renewal)</a:t>
          </a:r>
        </a:p>
      </dgm:t>
    </dgm:pt>
    <dgm:pt modelId="{5A6F6EC4-5EE3-4039-9A84-23665BCC77A0}" type="parTrans" cxnId="{D3FD0BA2-D63A-482E-A853-215060579D4A}">
      <dgm:prSet/>
      <dgm:spPr/>
      <dgm:t>
        <a:bodyPr/>
        <a:lstStyle/>
        <a:p>
          <a:endParaRPr lang="en-US"/>
        </a:p>
      </dgm:t>
    </dgm:pt>
    <dgm:pt modelId="{A280FBAF-0514-470B-8A0A-794981A26936}" type="sibTrans" cxnId="{D3FD0BA2-D63A-482E-A853-215060579D4A}">
      <dgm:prSet/>
      <dgm:spPr>
        <a:ln w="88900" cap="rnd">
          <a:solidFill>
            <a:schemeClr val="accent3"/>
          </a:solidFill>
          <a:miter lim="800000"/>
        </a:ln>
      </dgm:spPr>
      <dgm:t>
        <a:bodyPr/>
        <a:lstStyle/>
        <a:p>
          <a:endParaRPr lang="en-US" cap="small" baseline="0">
            <a:latin typeface="+mj-lt"/>
          </a:endParaRPr>
        </a:p>
      </dgm:t>
    </dgm:pt>
    <dgm:pt modelId="{0C12412D-C92B-4F4C-9773-D90494898C29}">
      <dgm:prSet phldrT="[Text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cap="small" baseline="0" dirty="0">
              <a:solidFill>
                <a:schemeClr val="tx1"/>
              </a:solidFill>
              <a:latin typeface="+mj-lt"/>
            </a:rPr>
            <a:t>Issuer</a:t>
          </a:r>
        </a:p>
      </dgm:t>
    </dgm:pt>
    <dgm:pt modelId="{019B2541-66B4-49B1-9A3A-9287E1340C6D}" type="parTrans" cxnId="{96BE02FB-2432-4BA0-A65A-950AACC06A12}">
      <dgm:prSet/>
      <dgm:spPr/>
      <dgm:t>
        <a:bodyPr/>
        <a:lstStyle/>
        <a:p>
          <a:endParaRPr lang="en-US"/>
        </a:p>
      </dgm:t>
    </dgm:pt>
    <dgm:pt modelId="{C92F6172-B014-4E19-8DAF-28FCC0998537}" type="sibTrans" cxnId="{96BE02FB-2432-4BA0-A65A-950AACC06A12}">
      <dgm:prSet/>
      <dgm:spPr>
        <a:ln w="88900" cap="rnd">
          <a:solidFill>
            <a:schemeClr val="accent3"/>
          </a:solidFill>
        </a:ln>
      </dgm:spPr>
      <dgm:t>
        <a:bodyPr/>
        <a:lstStyle/>
        <a:p>
          <a:endParaRPr lang="en-US" cap="small" baseline="0">
            <a:latin typeface="+mj-lt"/>
          </a:endParaRPr>
        </a:p>
      </dgm:t>
    </dgm:pt>
    <dgm:pt modelId="{F8264648-0FAE-4A7B-8B52-4D6CDD6D6D2E}">
      <dgm:prSet phldrT="[Text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cap="small" baseline="0" dirty="0">
              <a:solidFill>
                <a:schemeClr val="tx1"/>
              </a:solidFill>
              <a:latin typeface="+mj-lt"/>
            </a:rPr>
            <a:t>Base Lease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cap="small" baseline="0" dirty="0">
              <a:solidFill>
                <a:schemeClr val="tx1"/>
              </a:solidFill>
              <a:latin typeface="+mj-lt"/>
            </a:rPr>
            <a:t>(Collateral)</a:t>
          </a:r>
        </a:p>
      </dgm:t>
    </dgm:pt>
    <dgm:pt modelId="{7516054F-EDA0-4C88-87CC-DC1C98AE37ED}" type="parTrans" cxnId="{6252EB88-0530-4E6E-AABD-538B5720E667}">
      <dgm:prSet/>
      <dgm:spPr/>
      <dgm:t>
        <a:bodyPr/>
        <a:lstStyle/>
        <a:p>
          <a:endParaRPr lang="en-US"/>
        </a:p>
      </dgm:t>
    </dgm:pt>
    <dgm:pt modelId="{AF421FA7-2EBE-47FE-8A7F-7AFD934C6503}" type="sibTrans" cxnId="{6252EB88-0530-4E6E-AABD-538B5720E667}">
      <dgm:prSet/>
      <dgm:spPr>
        <a:ln w="88900" cap="rnd">
          <a:solidFill>
            <a:schemeClr val="accent3"/>
          </a:solidFill>
        </a:ln>
      </dgm:spPr>
      <dgm:t>
        <a:bodyPr/>
        <a:lstStyle/>
        <a:p>
          <a:endParaRPr lang="en-US" cap="small" baseline="0">
            <a:latin typeface="+mj-lt"/>
          </a:endParaRPr>
        </a:p>
      </dgm:t>
    </dgm:pt>
    <dgm:pt modelId="{BA65A79D-F38D-4E1A-B4F7-85FB33758129}" type="pres">
      <dgm:prSet presAssocID="{62B7A425-A6B5-4817-A065-86C0B241CE09}" presName="cycle" presStyleCnt="0">
        <dgm:presLayoutVars>
          <dgm:dir/>
          <dgm:resizeHandles val="exact"/>
        </dgm:presLayoutVars>
      </dgm:prSet>
      <dgm:spPr/>
    </dgm:pt>
    <dgm:pt modelId="{3C9A8C81-79D2-4586-9423-FE9C8B1387E2}" type="pres">
      <dgm:prSet presAssocID="{DBB82325-1EF8-44CB-B1BF-67287D27E3CF}" presName="node" presStyleLbl="node1" presStyleIdx="0" presStyleCnt="4">
        <dgm:presLayoutVars>
          <dgm:bulletEnabled val="1"/>
        </dgm:presLayoutVars>
      </dgm:prSet>
      <dgm:spPr/>
    </dgm:pt>
    <dgm:pt modelId="{B6A41CB2-D422-432D-A187-64FF36AE2623}" type="pres">
      <dgm:prSet presAssocID="{DBB82325-1EF8-44CB-B1BF-67287D27E3CF}" presName="spNode" presStyleCnt="0"/>
      <dgm:spPr/>
    </dgm:pt>
    <dgm:pt modelId="{F079FA61-1547-4789-B4A7-B906EB659F43}" type="pres">
      <dgm:prSet presAssocID="{8997969B-6577-4190-B997-DBBA272B1E44}" presName="sibTrans" presStyleLbl="sibTrans1D1" presStyleIdx="0" presStyleCnt="4"/>
      <dgm:spPr/>
    </dgm:pt>
    <dgm:pt modelId="{237EEDFB-B013-48DA-8054-A9CC2D1161B1}" type="pres">
      <dgm:prSet presAssocID="{107A20F4-FD09-4ABF-81FA-BDB18100ACBA}" presName="node" presStyleLbl="node1" presStyleIdx="1" presStyleCnt="4" custRadScaleRad="112239" custRadScaleInc="-2970">
        <dgm:presLayoutVars>
          <dgm:bulletEnabled val="1"/>
        </dgm:presLayoutVars>
      </dgm:prSet>
      <dgm:spPr/>
    </dgm:pt>
    <dgm:pt modelId="{3053B4BE-52E3-414B-8EB6-174D7D67CAF6}" type="pres">
      <dgm:prSet presAssocID="{107A20F4-FD09-4ABF-81FA-BDB18100ACBA}" presName="spNode" presStyleCnt="0"/>
      <dgm:spPr/>
    </dgm:pt>
    <dgm:pt modelId="{6A5EFE97-2CBD-401A-8DD6-4331ECDDF161}" type="pres">
      <dgm:prSet presAssocID="{A280FBAF-0514-470B-8A0A-794981A26936}" presName="sibTrans" presStyleLbl="sibTrans1D1" presStyleIdx="1" presStyleCnt="4"/>
      <dgm:spPr/>
    </dgm:pt>
    <dgm:pt modelId="{7F85BD5D-B557-4C15-A99A-EC990D9F1606}" type="pres">
      <dgm:prSet presAssocID="{0C12412D-C92B-4F4C-9773-D90494898C29}" presName="node" presStyleLbl="node1" presStyleIdx="2" presStyleCnt="4" custRadScaleRad="100081" custRadScaleInc="-3479">
        <dgm:presLayoutVars>
          <dgm:bulletEnabled val="1"/>
        </dgm:presLayoutVars>
      </dgm:prSet>
      <dgm:spPr/>
    </dgm:pt>
    <dgm:pt modelId="{F9219A72-A915-4016-B612-7E45212D0209}" type="pres">
      <dgm:prSet presAssocID="{0C12412D-C92B-4F4C-9773-D90494898C29}" presName="spNode" presStyleCnt="0"/>
      <dgm:spPr/>
    </dgm:pt>
    <dgm:pt modelId="{43861A72-B439-49B3-9987-F23D6729FCCA}" type="pres">
      <dgm:prSet presAssocID="{C92F6172-B014-4E19-8DAF-28FCC0998537}" presName="sibTrans" presStyleLbl="sibTrans1D1" presStyleIdx="2" presStyleCnt="4"/>
      <dgm:spPr/>
    </dgm:pt>
    <dgm:pt modelId="{E84F1DEC-A3AE-4343-852F-02DCF990A8F3}" type="pres">
      <dgm:prSet presAssocID="{F8264648-0FAE-4A7B-8B52-4D6CDD6D6D2E}" presName="node" presStyleLbl="node1" presStyleIdx="3" presStyleCnt="4" custRadScaleRad="112112" custRadScaleInc="-598">
        <dgm:presLayoutVars>
          <dgm:bulletEnabled val="1"/>
        </dgm:presLayoutVars>
      </dgm:prSet>
      <dgm:spPr/>
    </dgm:pt>
    <dgm:pt modelId="{D9323885-4259-419D-9485-C35C64047C8A}" type="pres">
      <dgm:prSet presAssocID="{F8264648-0FAE-4A7B-8B52-4D6CDD6D6D2E}" presName="spNode" presStyleCnt="0"/>
      <dgm:spPr/>
    </dgm:pt>
    <dgm:pt modelId="{5A092F36-00B9-4BED-87F8-D9F372A6AC2C}" type="pres">
      <dgm:prSet presAssocID="{AF421FA7-2EBE-47FE-8A7F-7AFD934C6503}" presName="sibTrans" presStyleLbl="sibTrans1D1" presStyleIdx="3" presStyleCnt="4"/>
      <dgm:spPr/>
    </dgm:pt>
  </dgm:ptLst>
  <dgm:cxnLst>
    <dgm:cxn modelId="{FBC9D004-0D7C-47FD-BB87-0BB7EEEAE553}" type="presOf" srcId="{A280FBAF-0514-470B-8A0A-794981A26936}" destId="{6A5EFE97-2CBD-401A-8DD6-4331ECDDF161}" srcOrd="0" destOrd="0" presId="urn:microsoft.com/office/officeart/2005/8/layout/cycle6"/>
    <dgm:cxn modelId="{C0467038-ACDD-4DA3-B255-92CB25CDAF64}" type="presOf" srcId="{0C12412D-C92B-4F4C-9773-D90494898C29}" destId="{7F85BD5D-B557-4C15-A99A-EC990D9F1606}" srcOrd="0" destOrd="0" presId="urn:microsoft.com/office/officeart/2005/8/layout/cycle6"/>
    <dgm:cxn modelId="{AA7A8F6C-643F-4900-9DFC-98EC245D5E89}" type="presOf" srcId="{C92F6172-B014-4E19-8DAF-28FCC0998537}" destId="{43861A72-B439-49B3-9987-F23D6729FCCA}" srcOrd="0" destOrd="0" presId="urn:microsoft.com/office/officeart/2005/8/layout/cycle6"/>
    <dgm:cxn modelId="{FA11C278-36A1-4280-B75C-B24811E096A8}" type="presOf" srcId="{62B7A425-A6B5-4817-A065-86C0B241CE09}" destId="{BA65A79D-F38D-4E1A-B4F7-85FB33758129}" srcOrd="0" destOrd="0" presId="urn:microsoft.com/office/officeart/2005/8/layout/cycle6"/>
    <dgm:cxn modelId="{6252EB88-0530-4E6E-AABD-538B5720E667}" srcId="{62B7A425-A6B5-4817-A065-86C0B241CE09}" destId="{F8264648-0FAE-4A7B-8B52-4D6CDD6D6D2E}" srcOrd="3" destOrd="0" parTransId="{7516054F-EDA0-4C88-87CC-DC1C98AE37ED}" sibTransId="{AF421FA7-2EBE-47FE-8A7F-7AFD934C6503}"/>
    <dgm:cxn modelId="{D3FD0BA2-D63A-482E-A853-215060579D4A}" srcId="{62B7A425-A6B5-4817-A065-86C0B241CE09}" destId="{107A20F4-FD09-4ABF-81FA-BDB18100ACBA}" srcOrd="1" destOrd="0" parTransId="{5A6F6EC4-5EE3-4039-9A84-23665BCC77A0}" sibTransId="{A280FBAF-0514-470B-8A0A-794981A26936}"/>
    <dgm:cxn modelId="{9EA6A2C9-EB8A-47F0-9E19-EB0B7439EED0}" type="presOf" srcId="{F8264648-0FAE-4A7B-8B52-4D6CDD6D6D2E}" destId="{E84F1DEC-A3AE-4343-852F-02DCF990A8F3}" srcOrd="0" destOrd="0" presId="urn:microsoft.com/office/officeart/2005/8/layout/cycle6"/>
    <dgm:cxn modelId="{84363CD5-879E-4254-B3EC-863EEC9F302E}" type="presOf" srcId="{8997969B-6577-4190-B997-DBBA272B1E44}" destId="{F079FA61-1547-4789-B4A7-B906EB659F43}" srcOrd="0" destOrd="0" presId="urn:microsoft.com/office/officeart/2005/8/layout/cycle6"/>
    <dgm:cxn modelId="{2DCC56D7-E135-456E-BD96-49A762A1B5EA}" type="presOf" srcId="{DBB82325-1EF8-44CB-B1BF-67287D27E3CF}" destId="{3C9A8C81-79D2-4586-9423-FE9C8B1387E2}" srcOrd="0" destOrd="0" presId="urn:microsoft.com/office/officeart/2005/8/layout/cycle6"/>
    <dgm:cxn modelId="{9E9092E7-F06A-4AAA-B370-E7053BADC234}" type="presOf" srcId="{107A20F4-FD09-4ABF-81FA-BDB18100ACBA}" destId="{237EEDFB-B013-48DA-8054-A9CC2D1161B1}" srcOrd="0" destOrd="0" presId="urn:microsoft.com/office/officeart/2005/8/layout/cycle6"/>
    <dgm:cxn modelId="{B875DCEE-D56E-4073-ACA0-2D94052C4349}" srcId="{62B7A425-A6B5-4817-A065-86C0B241CE09}" destId="{DBB82325-1EF8-44CB-B1BF-67287D27E3CF}" srcOrd="0" destOrd="0" parTransId="{8DBF0A70-9EBD-43C2-A616-874563190C4F}" sibTransId="{8997969B-6577-4190-B997-DBBA272B1E44}"/>
    <dgm:cxn modelId="{F07D9FF5-5797-4F11-B8BA-6571D22E395D}" type="presOf" srcId="{AF421FA7-2EBE-47FE-8A7F-7AFD934C6503}" destId="{5A092F36-00B9-4BED-87F8-D9F372A6AC2C}" srcOrd="0" destOrd="0" presId="urn:microsoft.com/office/officeart/2005/8/layout/cycle6"/>
    <dgm:cxn modelId="{96BE02FB-2432-4BA0-A65A-950AACC06A12}" srcId="{62B7A425-A6B5-4817-A065-86C0B241CE09}" destId="{0C12412D-C92B-4F4C-9773-D90494898C29}" srcOrd="2" destOrd="0" parTransId="{019B2541-66B4-49B1-9A3A-9287E1340C6D}" sibTransId="{C92F6172-B014-4E19-8DAF-28FCC0998537}"/>
    <dgm:cxn modelId="{0E969AA4-29D5-4FB5-974B-A3CA7AF79F46}" type="presParOf" srcId="{BA65A79D-F38D-4E1A-B4F7-85FB33758129}" destId="{3C9A8C81-79D2-4586-9423-FE9C8B1387E2}" srcOrd="0" destOrd="0" presId="urn:microsoft.com/office/officeart/2005/8/layout/cycle6"/>
    <dgm:cxn modelId="{9064BBC8-AE64-400A-A3FA-20E6EA818E39}" type="presParOf" srcId="{BA65A79D-F38D-4E1A-B4F7-85FB33758129}" destId="{B6A41CB2-D422-432D-A187-64FF36AE2623}" srcOrd="1" destOrd="0" presId="urn:microsoft.com/office/officeart/2005/8/layout/cycle6"/>
    <dgm:cxn modelId="{D771D3F8-56CF-4C21-B9D9-CE2A522244F7}" type="presParOf" srcId="{BA65A79D-F38D-4E1A-B4F7-85FB33758129}" destId="{F079FA61-1547-4789-B4A7-B906EB659F43}" srcOrd="2" destOrd="0" presId="urn:microsoft.com/office/officeart/2005/8/layout/cycle6"/>
    <dgm:cxn modelId="{577CF5B9-3B2C-4500-AA4B-C0D5792422FE}" type="presParOf" srcId="{BA65A79D-F38D-4E1A-B4F7-85FB33758129}" destId="{237EEDFB-B013-48DA-8054-A9CC2D1161B1}" srcOrd="3" destOrd="0" presId="urn:microsoft.com/office/officeart/2005/8/layout/cycle6"/>
    <dgm:cxn modelId="{CCB6DA6F-42F4-4290-BB54-FB547B784A9B}" type="presParOf" srcId="{BA65A79D-F38D-4E1A-B4F7-85FB33758129}" destId="{3053B4BE-52E3-414B-8EB6-174D7D67CAF6}" srcOrd="4" destOrd="0" presId="urn:microsoft.com/office/officeart/2005/8/layout/cycle6"/>
    <dgm:cxn modelId="{3D0A63B9-08CE-4477-8FAE-6743F1B31A93}" type="presParOf" srcId="{BA65A79D-F38D-4E1A-B4F7-85FB33758129}" destId="{6A5EFE97-2CBD-401A-8DD6-4331ECDDF161}" srcOrd="5" destOrd="0" presId="urn:microsoft.com/office/officeart/2005/8/layout/cycle6"/>
    <dgm:cxn modelId="{2048964E-1833-4DA6-AC82-BBC64C39701A}" type="presParOf" srcId="{BA65A79D-F38D-4E1A-B4F7-85FB33758129}" destId="{7F85BD5D-B557-4C15-A99A-EC990D9F1606}" srcOrd="6" destOrd="0" presId="urn:microsoft.com/office/officeart/2005/8/layout/cycle6"/>
    <dgm:cxn modelId="{FC4D13FE-7BE1-41C4-B13F-FF71FDBA0234}" type="presParOf" srcId="{BA65A79D-F38D-4E1A-B4F7-85FB33758129}" destId="{F9219A72-A915-4016-B612-7E45212D0209}" srcOrd="7" destOrd="0" presId="urn:microsoft.com/office/officeart/2005/8/layout/cycle6"/>
    <dgm:cxn modelId="{0121A3AA-D205-4FF4-92DB-DA1BDF6E1B0D}" type="presParOf" srcId="{BA65A79D-F38D-4E1A-B4F7-85FB33758129}" destId="{43861A72-B439-49B3-9987-F23D6729FCCA}" srcOrd="8" destOrd="0" presId="urn:microsoft.com/office/officeart/2005/8/layout/cycle6"/>
    <dgm:cxn modelId="{EBD67910-B2D2-4689-8549-F0A7D0B7D7FE}" type="presParOf" srcId="{BA65A79D-F38D-4E1A-B4F7-85FB33758129}" destId="{E84F1DEC-A3AE-4343-852F-02DCF990A8F3}" srcOrd="9" destOrd="0" presId="urn:microsoft.com/office/officeart/2005/8/layout/cycle6"/>
    <dgm:cxn modelId="{50F33C76-A1B4-4366-BE2D-067B3D88DDF4}" type="presParOf" srcId="{BA65A79D-F38D-4E1A-B4F7-85FB33758129}" destId="{D9323885-4259-419D-9485-C35C64047C8A}" srcOrd="10" destOrd="0" presId="urn:microsoft.com/office/officeart/2005/8/layout/cycle6"/>
    <dgm:cxn modelId="{C0549EC6-1EA2-4A30-B749-9F3B6A174A09}" type="presParOf" srcId="{BA65A79D-F38D-4E1A-B4F7-85FB33758129}" destId="{5A092F36-00B9-4BED-87F8-D9F372A6AC2C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18B4A-8E16-451D-891F-BC0488EE3927}">
      <dsp:nvSpPr>
        <dsp:cNvPr id="0" name=""/>
        <dsp:cNvSpPr/>
      </dsp:nvSpPr>
      <dsp:spPr>
        <a:xfrm>
          <a:off x="2045428" y="1041142"/>
          <a:ext cx="4412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221" y="45720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4243" y="1084508"/>
        <a:ext cx="23591" cy="4708"/>
      </dsp:txXfrm>
    </dsp:sp>
    <dsp:sp modelId="{715B9A60-6094-4A62-A6ED-877B28422C53}">
      <dsp:nvSpPr>
        <dsp:cNvPr id="0" name=""/>
        <dsp:cNvSpPr/>
      </dsp:nvSpPr>
      <dsp:spPr>
        <a:xfrm>
          <a:off x="0" y="472694"/>
          <a:ext cx="2047228" cy="1228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16" tIns="105299" rIns="100316" bIns="1052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5% General Purpose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</a:t>
          </a:r>
          <a:r>
            <a:rPr lang="en-US" sz="1600" i="1" kern="1200" dirty="0"/>
            <a:t>All Political Subdivisions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(Art. VI, Sec. 26(b))</a:t>
          </a:r>
        </a:p>
      </dsp:txBody>
      <dsp:txXfrm>
        <a:off x="0" y="472694"/>
        <a:ext cx="2047228" cy="1228337"/>
      </dsp:txXfrm>
    </dsp:sp>
    <dsp:sp modelId="{8B0AD454-FC34-4E04-9909-6433AA60E128}">
      <dsp:nvSpPr>
        <dsp:cNvPr id="0" name=""/>
        <dsp:cNvSpPr/>
      </dsp:nvSpPr>
      <dsp:spPr>
        <a:xfrm>
          <a:off x="1024573" y="1699231"/>
          <a:ext cx="2518091" cy="440262"/>
        </a:xfrm>
        <a:custGeom>
          <a:avLst/>
          <a:gdLst/>
          <a:ahLst/>
          <a:cxnLst/>
          <a:rect l="0" t="0" r="0" b="0"/>
          <a:pathLst>
            <a:path>
              <a:moveTo>
                <a:pt x="2518091" y="0"/>
              </a:moveTo>
              <a:lnTo>
                <a:pt x="2518091" y="237231"/>
              </a:lnTo>
              <a:lnTo>
                <a:pt x="0" y="237231"/>
              </a:lnTo>
              <a:lnTo>
                <a:pt x="0" y="440262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9575" y="1917008"/>
        <a:ext cx="128086" cy="4708"/>
      </dsp:txXfrm>
    </dsp:sp>
    <dsp:sp modelId="{F5084562-158A-471F-A63C-65A5591AAF02}">
      <dsp:nvSpPr>
        <dsp:cNvPr id="0" name=""/>
        <dsp:cNvSpPr/>
      </dsp:nvSpPr>
      <dsp:spPr>
        <a:xfrm>
          <a:off x="2519050" y="472694"/>
          <a:ext cx="2047228" cy="12283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16" tIns="105299" rIns="100316" bIns="1052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5% General Purpose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</a:t>
          </a:r>
          <a:r>
            <a:rPr lang="en-US" sz="1600" i="1" kern="1200" dirty="0"/>
            <a:t>Counties and        Cities Only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(Art. VI, Sec. 26(c))</a:t>
          </a:r>
        </a:p>
      </dsp:txBody>
      <dsp:txXfrm>
        <a:off x="2519050" y="472694"/>
        <a:ext cx="2047228" cy="1228337"/>
      </dsp:txXfrm>
    </dsp:sp>
    <dsp:sp modelId="{0CCF954B-6473-402B-84FD-EE6AC97DEC47}">
      <dsp:nvSpPr>
        <dsp:cNvPr id="0" name=""/>
        <dsp:cNvSpPr/>
      </dsp:nvSpPr>
      <dsp:spPr>
        <a:xfrm>
          <a:off x="2046387" y="2740342"/>
          <a:ext cx="440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262" y="45720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4747" y="2783708"/>
        <a:ext cx="23543" cy="4708"/>
      </dsp:txXfrm>
    </dsp:sp>
    <dsp:sp modelId="{841CD282-D67D-4DFA-B51A-3D0E8132931E}">
      <dsp:nvSpPr>
        <dsp:cNvPr id="0" name=""/>
        <dsp:cNvSpPr/>
      </dsp:nvSpPr>
      <dsp:spPr>
        <a:xfrm>
          <a:off x="958" y="2171893"/>
          <a:ext cx="2047228" cy="1228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16" tIns="105299" rIns="100316" bIns="1052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10% Streets &amp; Sewers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Cities Only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(Art. VI, Sec. 26(d))</a:t>
          </a:r>
        </a:p>
      </dsp:txBody>
      <dsp:txXfrm>
        <a:off x="958" y="2171893"/>
        <a:ext cx="2047228" cy="1228337"/>
      </dsp:txXfrm>
    </dsp:sp>
    <dsp:sp modelId="{20CE6FEC-0CCE-41C5-9CC7-66216F5415FA}">
      <dsp:nvSpPr>
        <dsp:cNvPr id="0" name=""/>
        <dsp:cNvSpPr/>
      </dsp:nvSpPr>
      <dsp:spPr>
        <a:xfrm>
          <a:off x="1024573" y="3398431"/>
          <a:ext cx="2518091" cy="440262"/>
        </a:xfrm>
        <a:custGeom>
          <a:avLst/>
          <a:gdLst/>
          <a:ahLst/>
          <a:cxnLst/>
          <a:rect l="0" t="0" r="0" b="0"/>
          <a:pathLst>
            <a:path>
              <a:moveTo>
                <a:pt x="2518091" y="0"/>
              </a:moveTo>
              <a:lnTo>
                <a:pt x="2518091" y="237231"/>
              </a:lnTo>
              <a:lnTo>
                <a:pt x="0" y="237231"/>
              </a:lnTo>
              <a:lnTo>
                <a:pt x="0" y="440262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9575" y="3616208"/>
        <a:ext cx="128086" cy="4708"/>
      </dsp:txXfrm>
    </dsp:sp>
    <dsp:sp modelId="{149A3604-AAA9-482A-9A49-C6BC94DD12F0}">
      <dsp:nvSpPr>
        <dsp:cNvPr id="0" name=""/>
        <dsp:cNvSpPr/>
      </dsp:nvSpPr>
      <dsp:spPr>
        <a:xfrm>
          <a:off x="2519050" y="2171893"/>
          <a:ext cx="2047228" cy="12283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16" tIns="105299" rIns="100316" bIns="1052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10% Water, Electric &amp; Light Plants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Cities Only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(Art. VI, Sec. 26(e))</a:t>
          </a:r>
        </a:p>
      </dsp:txBody>
      <dsp:txXfrm>
        <a:off x="2519050" y="2171893"/>
        <a:ext cx="2047228" cy="1228337"/>
      </dsp:txXfrm>
    </dsp:sp>
    <dsp:sp modelId="{57648471-1514-44A0-B78D-6D2C85C3C366}">
      <dsp:nvSpPr>
        <dsp:cNvPr id="0" name=""/>
        <dsp:cNvSpPr/>
      </dsp:nvSpPr>
      <dsp:spPr>
        <a:xfrm>
          <a:off x="958" y="3871093"/>
          <a:ext cx="2047228" cy="12283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16" tIns="105299" rIns="100316" bIns="1052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Cities Cannot Exceed 20% Total!</a:t>
          </a:r>
        </a:p>
      </dsp:txBody>
      <dsp:txXfrm>
        <a:off x="958" y="3871093"/>
        <a:ext cx="2047228" cy="1228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4D46-129E-49AB-847C-D0C0B29F4986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11A1A-762B-4927-AA0F-A172B47A3DF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599CE-D0B1-41FD-8083-4D7FC3F45F70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Rate Covenant</a:t>
          </a:r>
        </a:p>
      </dsp:txBody>
      <dsp:txXfrm>
        <a:off x="1429899" y="2442"/>
        <a:ext cx="3455303" cy="1238008"/>
      </dsp:txXfrm>
    </dsp:sp>
    <dsp:sp modelId="{C1A030DF-F0CE-41C0-A4A7-AC5A949A0141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BD484-03ED-48C0-8917-539926F17E2B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211A-B358-4DE8-A76B-7F66F768082A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Service Reserve Fund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(moneys that provide additional security for the bonds) </a:t>
          </a:r>
        </a:p>
      </dsp:txBody>
      <dsp:txXfrm>
        <a:off x="1429899" y="1549953"/>
        <a:ext cx="3455303" cy="1238008"/>
      </dsp:txXfrm>
    </dsp:sp>
    <dsp:sp modelId="{26B5E20E-E009-4B9A-A169-96B8D2CFB96C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7A95D-E97F-40B1-BE6C-A598B0B314E1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A3D41-8299-4510-BEFE-79695450FD19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Depreciation and Replacement Fund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(moneys in case emergency repairs are needed to keep the System in good repair and working order)</a:t>
          </a:r>
          <a:endParaRPr lang="en-US" sz="1400" i="1" kern="1200" dirty="0"/>
        </a:p>
      </dsp:txBody>
      <dsp:txXfrm>
        <a:off x="1429899" y="3097464"/>
        <a:ext cx="3455303" cy="1238008"/>
      </dsp:txXfrm>
    </dsp:sp>
    <dsp:sp modelId="{AC8102E6-6B78-459D-97AE-0F0FDD0A6204}">
      <dsp:nvSpPr>
        <dsp:cNvPr id="0" name=""/>
        <dsp:cNvSpPr/>
      </dsp:nvSpPr>
      <dsp:spPr>
        <a:xfrm>
          <a:off x="0" y="464741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D0EED-FDD1-4BFC-BC83-F1C7ADC90692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127A6-203D-4655-AD2B-9D4AB938664E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Parity Bond Tests</a:t>
          </a:r>
        </a:p>
      </dsp:txBody>
      <dsp:txXfrm>
        <a:off x="1429899" y="4644974"/>
        <a:ext cx="3455303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DD51D-B7FA-4416-8C15-6EE8B1B5048F}">
      <dsp:nvSpPr>
        <dsp:cNvPr id="0" name=""/>
        <dsp:cNvSpPr/>
      </dsp:nvSpPr>
      <dsp:spPr>
        <a:xfrm>
          <a:off x="0" y="3399"/>
          <a:ext cx="7886700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143F0-7A0E-495F-8595-15759B224261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41A95-5D28-45E8-BD6E-73F832222167}">
      <dsp:nvSpPr>
        <dsp:cNvPr id="0" name=""/>
        <dsp:cNvSpPr/>
      </dsp:nvSpPr>
      <dsp:spPr>
        <a:xfrm>
          <a:off x="836323" y="3399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Several procedural steps involved in formation</a:t>
          </a:r>
        </a:p>
      </dsp:txBody>
      <dsp:txXfrm>
        <a:off x="836323" y="3399"/>
        <a:ext cx="7050376" cy="724089"/>
      </dsp:txXfrm>
    </dsp:sp>
    <dsp:sp modelId="{1C904B70-81A0-42B5-9D9C-4371FA8E4B66}">
      <dsp:nvSpPr>
        <dsp:cNvPr id="0" name=""/>
        <dsp:cNvSpPr/>
      </dsp:nvSpPr>
      <dsp:spPr>
        <a:xfrm>
          <a:off x="0" y="908511"/>
          <a:ext cx="7886700" cy="7240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D9099-BECB-4F84-AA8E-FBD2FC682BD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B7E86-CF60-4A41-958F-8BF93F40469C}">
      <dsp:nvSpPr>
        <dsp:cNvPr id="0" name=""/>
        <dsp:cNvSpPr/>
      </dsp:nvSpPr>
      <dsp:spPr>
        <a:xfrm>
          <a:off x="836323" y="908511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Formation begins with property owner petition (signed by 2/3rds of the property owners by area) or election (either 4/7</a:t>
          </a:r>
          <a:r>
            <a:rPr lang="en-US" sz="1500" kern="1200" baseline="30000"/>
            <a:t>th</a:t>
          </a:r>
          <a:r>
            <a:rPr lang="en-US" sz="1500" kern="1200"/>
            <a:t> or 2/3</a:t>
          </a:r>
          <a:r>
            <a:rPr lang="en-US" sz="1500" kern="1200" baseline="30000"/>
            <a:t>rd</a:t>
          </a:r>
          <a:r>
            <a:rPr lang="en-US" sz="1500" kern="1200"/>
            <a:t> voter approval, depending on the election day)</a:t>
          </a:r>
        </a:p>
      </dsp:txBody>
      <dsp:txXfrm>
        <a:off x="836323" y="908511"/>
        <a:ext cx="7050376" cy="724089"/>
      </dsp:txXfrm>
    </dsp:sp>
    <dsp:sp modelId="{DA33BE3C-380F-4FED-9B5F-B13346087986}">
      <dsp:nvSpPr>
        <dsp:cNvPr id="0" name=""/>
        <dsp:cNvSpPr/>
      </dsp:nvSpPr>
      <dsp:spPr>
        <a:xfrm>
          <a:off x="0" y="1813624"/>
          <a:ext cx="7886700" cy="7240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50461-1AFF-48E2-A3BD-3017710762B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887DA-A463-4072-87DC-C668C9DDECB7}">
      <dsp:nvSpPr>
        <dsp:cNvPr id="0" name=""/>
        <dsp:cNvSpPr/>
      </dsp:nvSpPr>
      <dsp:spPr>
        <a:xfrm>
          <a:off x="836323" y="1813624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Governing body holds a public hearing</a:t>
          </a:r>
        </a:p>
      </dsp:txBody>
      <dsp:txXfrm>
        <a:off x="836323" y="1813624"/>
        <a:ext cx="7050376" cy="724089"/>
      </dsp:txXfrm>
    </dsp:sp>
    <dsp:sp modelId="{0E2AEF6E-BD63-4454-ABC1-78221F304F0C}">
      <dsp:nvSpPr>
        <dsp:cNvPr id="0" name=""/>
        <dsp:cNvSpPr/>
      </dsp:nvSpPr>
      <dsp:spPr>
        <a:xfrm>
          <a:off x="0" y="2718736"/>
          <a:ext cx="7886700" cy="72408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63336-AB29-40FA-80EA-662AC7D0A07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1E5D8-D2F1-4CA0-A883-9A553ED2C5CA}">
      <dsp:nvSpPr>
        <dsp:cNvPr id="0" name=""/>
        <dsp:cNvSpPr/>
      </dsp:nvSpPr>
      <dsp:spPr>
        <a:xfrm>
          <a:off x="836323" y="2718736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Governing body levies </a:t>
          </a:r>
          <a:r>
            <a:rPr lang="en-US" sz="1500" kern="1200" dirty="0" err="1"/>
            <a:t>NID</a:t>
          </a:r>
          <a:r>
            <a:rPr lang="en-US" sz="1500" kern="1200" dirty="0"/>
            <a:t> special assessments on property in district boundary to pay for improvements</a:t>
          </a:r>
        </a:p>
      </dsp:txBody>
      <dsp:txXfrm>
        <a:off x="836323" y="2718736"/>
        <a:ext cx="7050376" cy="724089"/>
      </dsp:txXfrm>
    </dsp:sp>
    <dsp:sp modelId="{410F001E-66CF-48F1-AAA0-9A44C92EF5E4}">
      <dsp:nvSpPr>
        <dsp:cNvPr id="0" name=""/>
        <dsp:cNvSpPr/>
      </dsp:nvSpPr>
      <dsp:spPr>
        <a:xfrm>
          <a:off x="0" y="3623848"/>
          <a:ext cx="7886700" cy="7240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216FB-EB61-42AA-A367-8C084D049C9F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0120-41E0-4575-9B40-24B553C05F26}">
      <dsp:nvSpPr>
        <dsp:cNvPr id="0" name=""/>
        <dsp:cNvSpPr/>
      </dsp:nvSpPr>
      <dsp:spPr>
        <a:xfrm>
          <a:off x="836323" y="3623848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Governing body issues Quasi-General Obligation Bonds secured by assessment and surplus funds of the Issuer</a:t>
          </a:r>
        </a:p>
      </dsp:txBody>
      <dsp:txXfrm>
        <a:off x="836323" y="3623848"/>
        <a:ext cx="7050376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8C81-79D2-4586-9423-FE9C8B1387E2}">
      <dsp:nvSpPr>
        <dsp:cNvPr id="0" name=""/>
        <dsp:cNvSpPr/>
      </dsp:nvSpPr>
      <dsp:spPr>
        <a:xfrm>
          <a:off x="3268695" y="1184"/>
          <a:ext cx="1701733" cy="11061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small" baseline="0" dirty="0">
              <a:solidFill>
                <a:schemeClr val="tx1"/>
              </a:solidFill>
              <a:latin typeface="+mj-lt"/>
            </a:rPr>
            <a:t>Purchaser</a:t>
          </a:r>
        </a:p>
      </dsp:txBody>
      <dsp:txXfrm>
        <a:off x="3322692" y="55181"/>
        <a:ext cx="1593739" cy="998132"/>
      </dsp:txXfrm>
    </dsp:sp>
    <dsp:sp modelId="{F079FA61-1547-4789-B4A7-B906EB659F43}">
      <dsp:nvSpPr>
        <dsp:cNvPr id="0" name=""/>
        <dsp:cNvSpPr/>
      </dsp:nvSpPr>
      <dsp:spPr>
        <a:xfrm>
          <a:off x="2570342" y="672667"/>
          <a:ext cx="3657179" cy="3657179"/>
        </a:xfrm>
        <a:custGeom>
          <a:avLst/>
          <a:gdLst/>
          <a:ahLst/>
          <a:cxnLst/>
          <a:rect l="0" t="0" r="0" b="0"/>
          <a:pathLst>
            <a:path>
              <a:moveTo>
                <a:pt x="2414518" y="96415"/>
              </a:moveTo>
              <a:arcTo wR="1828589" hR="1828589" stAng="17321324" swAng="2892689"/>
            </a:path>
          </a:pathLst>
        </a:custGeom>
        <a:noFill/>
        <a:ln w="88900" cap="rnd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EEDFB-B013-48DA-8054-A9CC2D1161B1}">
      <dsp:nvSpPr>
        <dsp:cNvPr id="0" name=""/>
        <dsp:cNvSpPr/>
      </dsp:nvSpPr>
      <dsp:spPr>
        <a:xfrm>
          <a:off x="5320838" y="1797858"/>
          <a:ext cx="1701733" cy="110612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solidFill>
                <a:schemeClr val="tx1"/>
              </a:solidFill>
              <a:latin typeface="+mj-lt"/>
            </a:rPr>
            <a:t>Lease Purchase Agreement (Annual Renewal)</a:t>
          </a:r>
        </a:p>
      </dsp:txBody>
      <dsp:txXfrm>
        <a:off x="5374835" y="1851855"/>
        <a:ext cx="1593739" cy="998132"/>
      </dsp:txXfrm>
    </dsp:sp>
    <dsp:sp modelId="{6A5EFE97-2CBD-401A-8DD6-4331ECDDF161}">
      <dsp:nvSpPr>
        <dsp:cNvPr id="0" name=""/>
        <dsp:cNvSpPr/>
      </dsp:nvSpPr>
      <dsp:spPr>
        <a:xfrm>
          <a:off x="2564019" y="433106"/>
          <a:ext cx="3657179" cy="3657179"/>
        </a:xfrm>
        <a:custGeom>
          <a:avLst/>
          <a:gdLst/>
          <a:ahLst/>
          <a:cxnLst/>
          <a:rect l="0" t="0" r="0" b="0"/>
          <a:pathLst>
            <a:path>
              <a:moveTo>
                <a:pt x="3535185" y="2485303"/>
              </a:moveTo>
              <a:arcTo wR="1828589" hR="1828589" stAng="1262830" swAng="2936647"/>
            </a:path>
          </a:pathLst>
        </a:custGeom>
        <a:noFill/>
        <a:ln w="88900" cap="rnd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5BD5D-B557-4C15-A99A-EC990D9F1606}">
      <dsp:nvSpPr>
        <dsp:cNvPr id="0" name=""/>
        <dsp:cNvSpPr/>
      </dsp:nvSpPr>
      <dsp:spPr>
        <a:xfrm>
          <a:off x="3302030" y="3659541"/>
          <a:ext cx="1701733" cy="11061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small" baseline="0" dirty="0">
              <a:solidFill>
                <a:schemeClr val="tx1"/>
              </a:solidFill>
              <a:latin typeface="+mj-lt"/>
            </a:rPr>
            <a:t>Issuer</a:t>
          </a:r>
        </a:p>
      </dsp:txBody>
      <dsp:txXfrm>
        <a:off x="3356027" y="3713538"/>
        <a:ext cx="1593739" cy="998132"/>
      </dsp:txXfrm>
    </dsp:sp>
    <dsp:sp modelId="{43861A72-B439-49B3-9987-F23D6729FCCA}">
      <dsp:nvSpPr>
        <dsp:cNvPr id="0" name=""/>
        <dsp:cNvSpPr/>
      </dsp:nvSpPr>
      <dsp:spPr>
        <a:xfrm>
          <a:off x="2021439" y="447017"/>
          <a:ext cx="3657179" cy="3657179"/>
        </a:xfrm>
        <a:custGeom>
          <a:avLst/>
          <a:gdLst/>
          <a:ahLst/>
          <a:cxnLst/>
          <a:rect l="0" t="0" r="0" b="0"/>
          <a:pathLst>
            <a:path>
              <a:moveTo>
                <a:pt x="1265542" y="3568336"/>
              </a:moveTo>
              <a:arcTo wR="1828589" hR="1828589" stAng="6476012" swAng="3011296"/>
            </a:path>
          </a:pathLst>
        </a:custGeom>
        <a:noFill/>
        <a:ln w="88900" cap="rnd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F1DEC-A3AE-4343-852F-02DCF990A8F3}">
      <dsp:nvSpPr>
        <dsp:cNvPr id="0" name=""/>
        <dsp:cNvSpPr/>
      </dsp:nvSpPr>
      <dsp:spPr>
        <a:xfrm>
          <a:off x="1218637" y="1836193"/>
          <a:ext cx="1701733" cy="110612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solidFill>
                <a:schemeClr val="tx1"/>
              </a:solidFill>
              <a:latin typeface="+mj-lt"/>
            </a:rPr>
            <a:t>Base Lease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solidFill>
                <a:schemeClr val="tx1"/>
              </a:solidFill>
              <a:latin typeface="+mj-lt"/>
            </a:rPr>
            <a:t>(Collateral)</a:t>
          </a:r>
        </a:p>
      </dsp:txBody>
      <dsp:txXfrm>
        <a:off x="1272634" y="1890190"/>
        <a:ext cx="1593739" cy="998132"/>
      </dsp:txXfrm>
    </dsp:sp>
    <dsp:sp modelId="{5A092F36-00B9-4BED-87F8-D9F372A6AC2C}">
      <dsp:nvSpPr>
        <dsp:cNvPr id="0" name=""/>
        <dsp:cNvSpPr/>
      </dsp:nvSpPr>
      <dsp:spPr>
        <a:xfrm>
          <a:off x="2019507" y="670046"/>
          <a:ext cx="3657179" cy="3657179"/>
        </a:xfrm>
        <a:custGeom>
          <a:avLst/>
          <a:gdLst/>
          <a:ahLst/>
          <a:cxnLst/>
          <a:rect l="0" t="0" r="0" b="0"/>
          <a:pathLst>
            <a:path>
              <a:moveTo>
                <a:pt x="129901" y="1151686"/>
              </a:moveTo>
              <a:arcTo wR="1828589" hR="1828589" stAng="12103594" swAng="2958815"/>
            </a:path>
          </a:pathLst>
        </a:custGeom>
        <a:noFill/>
        <a:ln w="88900" cap="rnd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D47C9D7D-019E-9C45-8718-47D0C93A4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9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B76CA510-33AD-334E-AEDC-1D5C20BEC4A9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F109DB1-3599-8646-B986-633E190F5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91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5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3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4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0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3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Senior or Junior Lien of Revenues</a:t>
            </a:r>
          </a:p>
          <a:p>
            <a:r>
              <a:rPr lang="en-US" dirty="0"/>
              <a:t>Application of System Revenues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1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DC91-5411-4C25-B530-70E94947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F5B3-E293-4720-AAC4-ABC46DB9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5861-5DE3-4E5E-9606-ED5CCE5D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A19-D324-469C-9DBB-138BA607D1A9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B4D1-863D-4B07-AE2B-0DCF9162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1C98-4F68-426B-80CA-C55B50E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9E105-3FE3-4880-9A94-9749C7FF00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3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4204-EA3C-455A-9E8C-9A04E49B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54AF7-0418-431D-A7AC-D0B683F0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F31B-A989-40EF-86C5-2EF76DE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B39D-A4EB-4EE0-A4B6-D476C40A550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DC299-607F-43E7-ACE4-714CD7E2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8B12D-2978-42B4-B27E-332FE13B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6963-6C28-4D1E-93A4-A36B7492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7642-A66E-4E72-BCA9-2BD42AF73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B7577-0B86-434F-9168-77D39A4F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81EFB-70D0-4713-84BD-CC19868F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4A7-355C-478A-9A90-AF246DABA2DF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A0FF6-53F2-45E6-A8D1-515E6D13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7BC86-3938-447F-8039-B2C818A7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7EC4-8B39-4DBC-96A3-FB3225E1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25EC-B520-4B54-A173-0D16E1CA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422C7-26D2-45D8-A189-6A9DAD5D1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A50E1-2266-4B35-B79B-F4191E7C0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5C69F-AA94-49C1-AF0D-EBD5EBC93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115FE-483D-4EAE-923D-B96960F2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C4C1-C956-4167-878E-6A9A7520DB01}" type="datetime1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196C4-C29F-4FF4-A045-026025D1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E2C67-F77B-4BA6-8CD1-6F5FACCF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D85C-63CE-4E1E-B3D9-3E18DF1E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35713-BB80-4907-B47C-539E4152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F2E2-336E-4192-BF80-EE1AB3812869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5BFD7-E51D-4F8E-B2CB-B34F7082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2986-D090-47DC-8004-4E9DC6E5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B43C28-DE93-4517-9ECC-48A7A8BBF7E3}"/>
              </a:ext>
            </a:extLst>
          </p:cNvPr>
          <p:cNvCxnSpPr/>
          <p:nvPr userDrawn="1"/>
        </p:nvCxnSpPr>
        <p:spPr>
          <a:xfrm>
            <a:off x="457200" y="1019174"/>
            <a:ext cx="8229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3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5DC4A-FD21-462E-B98C-AD08DE49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34D6-8FDD-44E8-AE4A-A5D26E139EB0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BEB95-F953-407D-B28E-B395D5C9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C2CA6-E4D4-4EA4-B5FA-53023B6B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0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4C08-F380-479B-8E92-1DE87D53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E287-2FA5-4885-8195-B03C6ED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86E77-3D04-4BA6-BA90-FA72BB5A8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617BC-7D30-4C85-85F6-D6BB0996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B628-7287-4B96-B216-C17D983164FA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9DCA6-4A8D-40CF-9763-3BDCADD5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29784-C518-4F4D-AE0A-B2BB40AC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CAA0-0A06-4DBB-88D5-C22AB9DE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23935-AD98-40EA-9A45-2B76B6A48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07914-4639-4319-9F03-0A41B8AD4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8FB0-7D5C-4288-95C7-75A4B6E4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674-8096-43A2-AF2C-ED99F3385AD1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9631-C473-4E11-B90F-E78C943C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59FCE-E948-4E51-ABBA-528D51C9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9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2970-00C7-41E3-99A2-F3D5C642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BFD8C-6067-48D0-8258-D14EB1880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323DE-76F7-4710-9E62-B5DCB38A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A774-E79E-457C-A5FD-FBE7DA052E01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B873-6B7D-4F78-89EC-DE78450C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2C03-CB89-4B6C-B246-923C04AB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7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15E45-472C-475E-92A0-41845311C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D21A-B0E3-4CB3-AD4D-C939173E8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A769-4318-4519-B5EB-A2713CCC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49C9-CE59-4883-9F35-BC64A09FC39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5099-CB4C-46FE-BC2C-60C94848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C2A6-46C1-4FCA-BE56-9264C95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 marL="822960">
              <a:spcAft>
                <a:spcPts val="1200"/>
              </a:spcAft>
              <a:defRPr/>
            </a:lvl3pPr>
            <a:lvl4pPr marL="1097280"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5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134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5000"/>
              </a:lnSpc>
              <a:defRPr sz="5400" cap="sm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1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3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2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2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134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5000"/>
              </a:lnSpc>
              <a:defRPr sz="5400" cap="sm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51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79"/>
            <a:ext cx="8229600" cy="84899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019174"/>
            <a:ext cx="8229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0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03F3B5-4B14-4CD1-AFBF-E822C94541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E105-3FE3-4880-9A94-9749C7FF0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6799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C697-35CA-4417-8361-4313AE1B8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3811A-4327-40A3-9628-1AFC826F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5765-EFE3-4811-83A3-16BF16B8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F30-8A75-438D-96CF-F8E995A87AF1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ECF24-C878-4BE3-8ECA-5E47B723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173E-84E0-4F67-A141-98EA67C5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_Pattern_Top_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67525" y="6043613"/>
            <a:ext cx="2276475" cy="8143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</p:txBody>
      </p:sp>
      <p:cxnSp>
        <p:nvCxnSpPr>
          <p:cNvPr id="7" name="AutoShape 11"/>
          <p:cNvCxnSpPr>
            <a:cxnSpLocks noChangeShapeType="1"/>
          </p:cNvCxnSpPr>
          <p:nvPr/>
        </p:nvCxnSpPr>
        <p:spPr bwMode="auto">
          <a:xfrm>
            <a:off x="0" y="9525"/>
            <a:ext cx="914400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7200" y="66294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947738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Copyright © 2011 Edward Jones.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_Pattern_Top_6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8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AutoShape 11"/>
          <p:cNvCxnSpPr>
            <a:cxnSpLocks noChangeShapeType="1"/>
          </p:cNvCxnSpPr>
          <p:nvPr/>
        </p:nvCxnSpPr>
        <p:spPr bwMode="auto">
          <a:xfrm>
            <a:off x="0" y="9525"/>
            <a:ext cx="914400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457200" y="6301806"/>
            <a:ext cx="8229600" cy="0"/>
          </a:xfrm>
          <a:prstGeom prst="line">
            <a:avLst/>
          </a:prstGeom>
          <a:ln w="6350"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1335629"/>
            <a:ext cx="8229600" cy="0"/>
          </a:xfrm>
          <a:prstGeom prst="line">
            <a:avLst/>
          </a:prstGeom>
          <a:ln w="6350"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199" y="6393117"/>
            <a:ext cx="5941361" cy="27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b="1" baseline="0" dirty="0">
                <a:latin typeface="+mj-lt"/>
              </a:rPr>
              <a:t>                   </a:t>
            </a:r>
            <a:r>
              <a:rPr lang="en-US" sz="800" b="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406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50" r:id="rId3"/>
    <p:sldLayoutId id="2147483754" r:id="rId4"/>
  </p:sldLayoutIdLst>
  <p:hf sldNum="0"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kern="1200" cap="small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32588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Pattern_Top_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792"/>
          </a:xfrm>
          <a:prstGeom prst="rect">
            <a:avLst/>
          </a:prstGeom>
        </p:spPr>
      </p:pic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>
            <a:off x="0" y="9525"/>
            <a:ext cx="914400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/>
          <p:nvPr/>
        </p:nvCxnSpPr>
        <p:spPr>
          <a:xfrm>
            <a:off x="457200" y="6301806"/>
            <a:ext cx="8229600" cy="0"/>
          </a:xfrm>
          <a:prstGeom prst="line">
            <a:avLst/>
          </a:prstGeom>
          <a:ln w="6350"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4D2E3-EFE7-4A9A-9AE5-876A70C3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FE985-25AC-46FA-A0B4-9B46DC806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20A0-31A3-4A26-A9BB-7937C4A64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8D24-40D9-408D-9C21-FC006CCA21EE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95C93-9418-4867-BD6C-04D714256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C5D0D-586A-4B09-B748-95F5EFB9F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D183-513B-4051-A4F1-B88E6E86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D6077-C582-44CA-AF62-E802DA847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333499"/>
            <a:ext cx="3664929" cy="4418907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BONDS AND OTHER FINANCING TOOLS</a:t>
            </a:r>
            <a:br>
              <a:rPr lang="en-US" sz="4200" b="1" dirty="0">
                <a:solidFill>
                  <a:schemeClr val="bg1"/>
                </a:solidFill>
              </a:rPr>
            </a:b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Office Professionals’ Seminar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October 29 &amp; 30, 2019</a:t>
            </a:r>
            <a:br>
              <a:rPr lang="en-US" sz="2400" b="1" i="1" dirty="0"/>
            </a:b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C1351-55FE-410D-B594-789149443F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" y="2430233"/>
            <a:ext cx="3122511" cy="1285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3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02539CA7-09DC-43A9-834A-F2D04B0AC0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11161"/>
            <a:ext cx="2501695" cy="54033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>
                <a:solidFill>
                  <a:srgbClr val="FFFFFF"/>
                </a:solidFill>
              </a:rPr>
              <a:t>Constitutional Debt Limits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369" name="Content Placeholder 2">
            <a:extLst>
              <a:ext uri="{FF2B5EF4-FFF2-40B4-BE49-F238E27FC236}">
                <a16:creationId xmlns:a16="http://schemas.microsoft.com/office/drawing/2014/main" id="{9F9FD1F3-EE62-4C2F-9894-090192766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336698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0BE79C09-3291-475D-B13D-9609C5F245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76979" y="1459467"/>
            <a:ext cx="3733482" cy="10905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cap="small" dirty="0">
                <a:solidFill>
                  <a:srgbClr val="000000"/>
                </a:solidFill>
              </a:rPr>
              <a:t>Super-Majority </a:t>
            </a:r>
            <a:r>
              <a:rPr lang="en-US" altLang="en-US" sz="3200" b="1" cap="small" dirty="0">
                <a:solidFill>
                  <a:srgbClr val="000000"/>
                </a:solidFill>
              </a:rPr>
              <a:t>Voter Approval Required for General Obligation Bonds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 descr="Image result for bond elections">
            <a:extLst>
              <a:ext uri="{FF2B5EF4-FFF2-40B4-BE49-F238E27FC236}">
                <a16:creationId xmlns:a16="http://schemas.microsoft.com/office/drawing/2014/main" id="{23DA2C04-0CAD-4177-8BA3-C8DB8D0390B1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" b="-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B490-CE64-4567-A8A3-17DBF74C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2729467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500" dirty="0">
                <a:solidFill>
                  <a:srgbClr val="000000"/>
                </a:solidFill>
              </a:rPr>
              <a:t>4/7</a:t>
            </a:r>
            <a:r>
              <a:rPr lang="en-US" sz="1500" baseline="30000" dirty="0">
                <a:solidFill>
                  <a:srgbClr val="000000"/>
                </a:solidFill>
              </a:rPr>
              <a:t>th</a:t>
            </a:r>
            <a:r>
              <a:rPr lang="en-US" sz="1500" dirty="0">
                <a:solidFill>
                  <a:srgbClr val="000000"/>
                </a:solidFill>
              </a:rPr>
              <a:t> Majority (57.1%) at General Municipal, Primary and General Elections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April each year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August and November in even-numbered years</a:t>
            </a:r>
          </a:p>
          <a:p>
            <a:pPr marL="685800" lvl="2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171450" lvl="2"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2/3</a:t>
            </a:r>
            <a:r>
              <a:rPr lang="en-US" baseline="30000" dirty="0">
                <a:solidFill>
                  <a:srgbClr val="000000"/>
                </a:solidFill>
                <a:ea typeface="+mn-ea"/>
                <a:cs typeface="+mn-cs"/>
              </a:rPr>
              <a:t>rd</a:t>
            </a: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 Majority (66.6%) for All Other 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C4BD-88B2-4B22-A6A8-307E065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6" y="1"/>
            <a:ext cx="4755963" cy="1985238"/>
          </a:xfrm>
        </p:spPr>
        <p:txBody>
          <a:bodyPr>
            <a:normAutofit/>
          </a:bodyPr>
          <a:lstStyle/>
          <a:p>
            <a:r>
              <a:rPr lang="en-US" sz="3500" dirty="0"/>
              <a:t>General Obligation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EB80-F3C3-4383-8B23-D49974A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1409700"/>
            <a:ext cx="4653738" cy="4981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Advantages</a:t>
            </a:r>
          </a:p>
          <a:p>
            <a:pPr marL="342900" indent="-228600"/>
            <a:r>
              <a:rPr lang="en-US" sz="1700" dirty="0"/>
              <a:t>Highest security, lowest risk, generally resulting in the lowest possible interest rate for financing the project</a:t>
            </a:r>
          </a:p>
          <a:p>
            <a:pPr marL="342900" indent="-228600"/>
            <a:r>
              <a:rPr lang="en-US" sz="1700" dirty="0"/>
              <a:t>Less complex structure resulting in lower costs of issuance</a:t>
            </a:r>
          </a:p>
          <a:p>
            <a:pPr marL="342900" indent="-228600"/>
            <a:r>
              <a:rPr lang="en-US" sz="1700" dirty="0"/>
              <a:t>Creates a new source of funds to repay the bonds</a:t>
            </a:r>
          </a:p>
          <a:p>
            <a:pPr marL="342900" indent="-342900">
              <a:buNone/>
            </a:pPr>
            <a:r>
              <a:rPr lang="en-US" sz="2000" b="1" i="1" dirty="0"/>
              <a:t>Disadvantages</a:t>
            </a:r>
          </a:p>
          <a:p>
            <a:pPr marL="342900" indent="-228600"/>
            <a:r>
              <a:rPr lang="en-US" sz="1700" dirty="0"/>
              <a:t>20-year maturity limit</a:t>
            </a:r>
          </a:p>
          <a:p>
            <a:pPr marL="342900" indent="-228600"/>
            <a:r>
              <a:rPr lang="en-US" sz="1700" dirty="0"/>
              <a:t>Voter authorization is required, which may delay the financing</a:t>
            </a:r>
          </a:p>
          <a:p>
            <a:pPr marL="342900" indent="-228600"/>
            <a:r>
              <a:rPr lang="en-US" sz="1700" dirty="0"/>
              <a:t>Amount of bonds limited by the Constitution</a:t>
            </a:r>
          </a:p>
          <a:p>
            <a:pPr marL="342900" indent="-228600"/>
            <a:r>
              <a:rPr lang="en-US" sz="1700" dirty="0"/>
              <a:t>Bonds are required to be registered with the Missouri State Auditor’s Office</a:t>
            </a:r>
          </a:p>
        </p:txBody>
      </p:sp>
      <p:pic>
        <p:nvPicPr>
          <p:cNvPr id="5" name="Picture 4" descr="Image result for pros and cons">
            <a:extLst>
              <a:ext uri="{FF2B5EF4-FFF2-40B4-BE49-F238E27FC236}">
                <a16:creationId xmlns:a16="http://schemas.microsoft.com/office/drawing/2014/main" id="{DE115D1B-22CA-4ABF-8E1E-A68B4B4E9E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/>
          <a:stretch/>
        </p:blipFill>
        <p:spPr bwMode="auto">
          <a:xfrm>
            <a:off x="6067425" y="3416759"/>
            <a:ext cx="2807399" cy="274567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mage result for pros and cons">
            <a:extLst>
              <a:ext uri="{FF2B5EF4-FFF2-40B4-BE49-F238E27FC236}">
                <a16:creationId xmlns:a16="http://schemas.microsoft.com/office/drawing/2014/main" id="{0CEBE1AC-F6D3-4D47-B150-67C526C3AB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3"/>
          <a:stretch/>
        </p:blipFill>
        <p:spPr bwMode="auto">
          <a:xfrm>
            <a:off x="6067425" y="523875"/>
            <a:ext cx="2807400" cy="274567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896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73466-D103-4B87-A187-CE8374B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Revenue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0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96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4FBF53DD-665D-4D9A-B96B-47D52B1D62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3192" y="4767072"/>
            <a:ext cx="4945641" cy="16252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altLang="en-US" b="1" dirty="0">
                <a:solidFill>
                  <a:srgbClr val="FFFFFF"/>
                </a:solidFill>
              </a:rPr>
              <a:t>Types of</a:t>
            </a:r>
            <a:br>
              <a:rPr lang="en-US" altLang="en-US" b="1" dirty="0">
                <a:solidFill>
                  <a:srgbClr val="FFFFFF"/>
                </a:solidFill>
              </a:rPr>
            </a:br>
            <a:r>
              <a:rPr lang="en-US" altLang="en-US" b="1" dirty="0">
                <a:solidFill>
                  <a:srgbClr val="FFFFFF"/>
                </a:solidFill>
              </a:rPr>
              <a:t>Revenue Bonds</a:t>
            </a:r>
          </a:p>
        </p:txBody>
      </p:sp>
      <p:pic>
        <p:nvPicPr>
          <p:cNvPr id="90114" name="Picture 2" descr="Image result for revenue bonds">
            <a:extLst>
              <a:ext uri="{FF2B5EF4-FFF2-40B4-BE49-F238E27FC236}">
                <a16:creationId xmlns:a16="http://schemas.microsoft.com/office/drawing/2014/main" id="{E357C485-A642-4B82-82D8-99CDC718D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2BC8-7EE7-47FA-A362-CDF98F00292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00724" y="1203475"/>
            <a:ext cx="3101977" cy="4852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Utility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Sales Tax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Housing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Hospital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Higher Education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Airport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Transportation Revenue Bonds</a:t>
            </a:r>
          </a:p>
          <a:p>
            <a:pPr marL="0" indent="0">
              <a:buNone/>
            </a:pPr>
            <a:r>
              <a:rPr lang="en-US" altLang="en-US" sz="1700" dirty="0">
                <a:solidFill>
                  <a:srgbClr val="FFFFFF"/>
                </a:solidFill>
              </a:rPr>
              <a:t>Industrial Revenue Bonds</a:t>
            </a:r>
          </a:p>
          <a:p>
            <a:pPr marL="0" indent="0">
              <a:buNone/>
            </a:pPr>
            <a:endParaRPr lang="en-US" alt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1CFA-18B9-4976-965D-B102E063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chemeClr val="tx1"/>
                </a:solidFill>
                <a:latin typeface="+mj-lt"/>
              </a:rPr>
              <a:t>Utility Revenue Bonds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C3A86279-D163-48EB-8623-9F1C0C241C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8" r="32009" b="2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7994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4FBF53DD-665D-4D9A-B96B-47D52B1D62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8029" y="365125"/>
            <a:ext cx="5373370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/>
              <a:t>Security for </a:t>
            </a:r>
            <a:br>
              <a:rPr lang="en-US" altLang="en-US" b="1" dirty="0"/>
            </a:br>
            <a:r>
              <a:rPr lang="en-US" altLang="en-US" b="1" dirty="0"/>
              <a:t>Utility Revenue Bonds</a:t>
            </a:r>
          </a:p>
        </p:txBody>
      </p:sp>
      <p:pic>
        <p:nvPicPr>
          <p:cNvPr id="10" name="Picture 9" descr="Image result for water systems">
            <a:extLst>
              <a:ext uri="{FF2B5EF4-FFF2-40B4-BE49-F238E27FC236}">
                <a16:creationId xmlns:a16="http://schemas.microsoft.com/office/drawing/2014/main" id="{E861EBEA-1A39-4B09-8F43-FA0AD2EE11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5" y="1857219"/>
            <a:ext cx="2699039" cy="341304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2BC8-7EE7-47FA-A362-CDF98F00292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90636" y="2022601"/>
            <a:ext cx="5691439" cy="41543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50" b="1" i="1" dirty="0"/>
              <a:t>Pledge of revenues generated from the facility or project being financed (e.g., </a:t>
            </a:r>
            <a:r>
              <a:rPr lang="en-US" sz="2650" b="1" i="1" dirty="0"/>
              <a:t>water, sewer, or combined system)</a:t>
            </a:r>
          </a:p>
          <a:p>
            <a:pPr marL="0" indent="0">
              <a:buFontTx/>
              <a:buNone/>
            </a:pPr>
            <a:endParaRPr lang="en-US" altLang="en-US" sz="1700" b="1" dirty="0"/>
          </a:p>
          <a:p>
            <a:r>
              <a:rPr lang="en-US" sz="1700" dirty="0"/>
              <a:t>Authorizes the governing body to fix, establish, maintain and collect rates and charges for the services provided by the system </a:t>
            </a:r>
            <a:r>
              <a:rPr lang="en-US" altLang="en-US" sz="1700" dirty="0"/>
              <a:t>to repay </a:t>
            </a:r>
            <a:r>
              <a:rPr lang="en-US" sz="1700" dirty="0"/>
              <a:t>the bonds</a:t>
            </a:r>
            <a:r>
              <a:rPr lang="en-US" altLang="en-US" sz="1700" dirty="0"/>
              <a:t> </a:t>
            </a:r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sz="1700" dirty="0"/>
              <a:t>May use other revenue sources (such as sales tax revenues) to pay debt service on the bonds 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3699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4BC5301B-175D-4C23-B0D5-0969854DD9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b="10791"/>
          <a:stretch/>
        </p:blipFill>
        <p:spPr bwMode="auto">
          <a:xfrm>
            <a:off x="20" y="10"/>
            <a:ext cx="9143980" cy="422556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0BE79C09-3291-475D-B13D-9609C5F245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3748" y="4551037"/>
            <a:ext cx="4248937" cy="1509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cap="small" dirty="0">
                <a:solidFill>
                  <a:srgbClr val="000000"/>
                </a:solidFill>
              </a:rPr>
              <a:t>Simple-Majority </a:t>
            </a:r>
            <a:r>
              <a:rPr lang="en-US" altLang="en-US" b="1" cap="small" dirty="0">
                <a:solidFill>
                  <a:srgbClr val="000000"/>
                </a:solidFill>
              </a:rPr>
              <a:t>Voter Approval Required for </a:t>
            </a:r>
            <a:br>
              <a:rPr lang="en-US" altLang="en-US" b="1" cap="small" dirty="0">
                <a:solidFill>
                  <a:srgbClr val="000000"/>
                </a:solidFill>
              </a:rPr>
            </a:br>
            <a:r>
              <a:rPr lang="en-US" altLang="en-US" b="1" cap="small" dirty="0">
                <a:solidFill>
                  <a:srgbClr val="000000"/>
                </a:solidFill>
              </a:rPr>
              <a:t>Utility Revenue Bonds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4237A-626D-408F-A102-AEFE0AD6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400" b="1" i="1" dirty="0">
                <a:solidFill>
                  <a:srgbClr val="000000"/>
                </a:solidFill>
              </a:rPr>
              <a:t>With Some Exceptions: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Certain </a:t>
            </a:r>
            <a:r>
              <a:rPr lang="en-US" sz="1200" b="1" dirty="0"/>
              <a:t>Reorganized Common Sewer Districts – No Voter Approval Required</a:t>
            </a:r>
          </a:p>
          <a:p>
            <a:r>
              <a:rPr lang="en-US" sz="1200" b="1" dirty="0"/>
              <a:t>Common Sewer Districts – 4/7</a:t>
            </a:r>
            <a:r>
              <a:rPr lang="en-US" sz="1200" b="1" baseline="30000" dirty="0"/>
              <a:t>th</a:t>
            </a:r>
            <a:r>
              <a:rPr lang="en-US" sz="1200" b="1" dirty="0"/>
              <a:t> Super-Majority Voter Approval Required</a:t>
            </a:r>
          </a:p>
          <a:p>
            <a:r>
              <a:rPr lang="en-US" sz="1200" b="1" dirty="0"/>
              <a:t>Joint Municipal Utility Commissions – Approval from 3/4</a:t>
            </a:r>
            <a:r>
              <a:rPr lang="en-US" sz="1200" b="1" baseline="30000" dirty="0"/>
              <a:t>th</a:t>
            </a:r>
            <a:r>
              <a:rPr lang="en-US" sz="1200" b="1" dirty="0"/>
              <a:t> of the Contracting Municipalities Required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0CA00-364E-4684-B1B6-BF56A98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Bond Covenants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52C4AE-C966-4E3A-AA95-37C31434B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6709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41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C4BD-88B2-4B22-A6A8-307E065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1"/>
            <a:ext cx="4653738" cy="1985238"/>
          </a:xfrm>
        </p:spPr>
        <p:txBody>
          <a:bodyPr>
            <a:normAutofit/>
          </a:bodyPr>
          <a:lstStyle/>
          <a:p>
            <a:r>
              <a:rPr lang="en-US" sz="3500" dirty="0"/>
              <a:t>Utility Revenue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EB80-F3C3-4383-8B23-D49974A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1384300"/>
            <a:ext cx="4653738" cy="4580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Advantages</a:t>
            </a:r>
          </a:p>
          <a:p>
            <a:pPr marL="342900" indent="-228600"/>
            <a:r>
              <a:rPr lang="en-US" sz="1500" dirty="0"/>
              <a:t>Generally, only a simple majority of voters is required to issue utility revenue bonds </a:t>
            </a:r>
          </a:p>
          <a:p>
            <a:pPr marL="342900" indent="-228600"/>
            <a:r>
              <a:rPr lang="en-US" sz="1500" dirty="0"/>
              <a:t>System revenues are pledged to the repayment of bonds, which results in a lower interest rate </a:t>
            </a:r>
          </a:p>
          <a:p>
            <a:pPr marL="342900" indent="-228600"/>
            <a:r>
              <a:rPr lang="en-US" sz="1500" dirty="0"/>
              <a:t>No constitutional limitations on amount – revenue bonds do not reduce ability to issue </a:t>
            </a:r>
            <a:r>
              <a:rPr lang="en-US" sz="1500" dirty="0" err="1"/>
              <a:t>G.O</a:t>
            </a:r>
            <a:r>
              <a:rPr lang="en-US" sz="1500" dirty="0"/>
              <a:t>. bonds</a:t>
            </a:r>
          </a:p>
          <a:p>
            <a:pPr marL="342900" indent="-342900">
              <a:buNone/>
            </a:pPr>
            <a:r>
              <a:rPr lang="en-US" sz="2000" b="1" dirty="0"/>
              <a:t>Disadvantages</a:t>
            </a:r>
          </a:p>
          <a:p>
            <a:pPr marL="342900" indent="-228600"/>
            <a:r>
              <a:rPr lang="en-US" sz="1500" dirty="0"/>
              <a:t>35-year maturity limit (with some exceptions)</a:t>
            </a:r>
          </a:p>
          <a:p>
            <a:pPr marL="342900" indent="-228600"/>
            <a:r>
              <a:rPr lang="en-US" sz="1500" dirty="0"/>
              <a:t>Voter authorization is required, which may delay the financing</a:t>
            </a:r>
          </a:p>
          <a:p>
            <a:pPr marL="342900" indent="-228600"/>
            <a:r>
              <a:rPr lang="en-US" sz="1500" dirty="0"/>
              <a:t>Pledge of system revenues may require increases in rates – practical limitation on amount of bonds that can be issued</a:t>
            </a:r>
          </a:p>
          <a:p>
            <a:pPr marL="342900" indent="-228600"/>
            <a:r>
              <a:rPr lang="en-US" sz="1500" dirty="0"/>
              <a:t>Parity test may limit ability to issue additional bonds</a:t>
            </a:r>
          </a:p>
          <a:p>
            <a:pPr marL="342900" indent="-228600"/>
            <a:endParaRPr lang="en-US" sz="1300" dirty="0"/>
          </a:p>
        </p:txBody>
      </p:sp>
      <p:pic>
        <p:nvPicPr>
          <p:cNvPr id="5" name="Picture 4" descr="Image result for pros and cons">
            <a:extLst>
              <a:ext uri="{FF2B5EF4-FFF2-40B4-BE49-F238E27FC236}">
                <a16:creationId xmlns:a16="http://schemas.microsoft.com/office/drawing/2014/main" id="{DE115D1B-22CA-4ABF-8E1E-A68B4B4E9E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/>
          <a:stretch/>
        </p:blipFill>
        <p:spPr bwMode="auto">
          <a:xfrm>
            <a:off x="6057647" y="3429000"/>
            <a:ext cx="2585787" cy="253612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mage result for pros and cons">
            <a:extLst>
              <a:ext uri="{FF2B5EF4-FFF2-40B4-BE49-F238E27FC236}">
                <a16:creationId xmlns:a16="http://schemas.microsoft.com/office/drawing/2014/main" id="{0CEBE1AC-F6D3-4D47-B150-67C526C3AB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3"/>
          <a:stretch/>
        </p:blipFill>
        <p:spPr bwMode="auto">
          <a:xfrm>
            <a:off x="6057646" y="717177"/>
            <a:ext cx="2585788" cy="253612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874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BE01B-3CB1-4059-9180-F09F424F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4200" cap="small" dirty="0">
                <a:solidFill>
                  <a:schemeClr val="bg1"/>
                </a:solidFill>
              </a:rPr>
              <a:t>Water and Wastewater</a:t>
            </a:r>
            <a:br>
              <a:rPr lang="en-US" sz="4200" cap="small" dirty="0">
                <a:solidFill>
                  <a:srgbClr val="FFFFFF"/>
                </a:solidFill>
              </a:rPr>
            </a:br>
            <a:r>
              <a:rPr lang="en-US" sz="4200" cap="small" dirty="0">
                <a:solidFill>
                  <a:srgbClr val="FFFFFF"/>
                </a:solidFill>
              </a:rPr>
              <a:t>Financing Options</a:t>
            </a:r>
          </a:p>
        </p:txBody>
      </p:sp>
      <p:pic>
        <p:nvPicPr>
          <p:cNvPr id="6" name="Content Placeholder 5" descr="Image result for waterworks systems funny">
            <a:extLst>
              <a:ext uri="{FF2B5EF4-FFF2-40B4-BE49-F238E27FC236}">
                <a16:creationId xmlns:a16="http://schemas.microsoft.com/office/drawing/2014/main" id="{9F4FBF9F-1744-492B-99A6-A9033193031D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9" t="-2862" r="-6233" b="2858"/>
          <a:stretch/>
        </p:blipFill>
        <p:spPr bwMode="auto">
          <a:xfrm>
            <a:off x="547437" y="321733"/>
            <a:ext cx="2501917" cy="2966630"/>
          </a:xfrm>
          <a:prstGeom prst="rect">
            <a:avLst/>
          </a:prstGeom>
          <a:noFill/>
        </p:spPr>
      </p:pic>
      <p:pic>
        <p:nvPicPr>
          <p:cNvPr id="28" name="Picture 27" descr="C:\Users\ecreach\AppData\Local\Microsoft\Windows\INetCache\Content.MSO\7EA03F1D.tmp">
            <a:extLst>
              <a:ext uri="{FF2B5EF4-FFF2-40B4-BE49-F238E27FC236}">
                <a16:creationId xmlns:a16="http://schemas.microsoft.com/office/drawing/2014/main" id="{6113DC3F-A994-40D9-A486-19FB9DE858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1267" y="321733"/>
            <a:ext cx="1586843" cy="3008188"/>
          </a:xfrm>
          <a:prstGeom prst="rect">
            <a:avLst/>
          </a:prstGeom>
          <a:noFill/>
        </p:spPr>
      </p:pic>
      <p:pic>
        <p:nvPicPr>
          <p:cNvPr id="7" name="Picture 6" descr="Image result for sewer systems">
            <a:extLst>
              <a:ext uri="{FF2B5EF4-FFF2-40B4-BE49-F238E27FC236}">
                <a16:creationId xmlns:a16="http://schemas.microsoft.com/office/drawing/2014/main" id="{B60DEF2B-4AF0-4F42-AAAF-2F631C400A8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r="12719"/>
          <a:stretch/>
        </p:blipFill>
        <p:spPr bwMode="auto">
          <a:xfrm>
            <a:off x="5746307" y="299363"/>
            <a:ext cx="3101108" cy="3008188"/>
          </a:xfrm>
          <a:prstGeom prst="rect">
            <a:avLst/>
          </a:prstGeom>
          <a:noFill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ted image">
            <a:extLst>
              <a:ext uri="{FF2B5EF4-FFF2-40B4-BE49-F238E27FC236}">
                <a16:creationId xmlns:a16="http://schemas.microsoft.com/office/drawing/2014/main" id="{9A1839B6-5F63-4BF4-AA96-13E0D02AD01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r="-4" b="11847"/>
          <a:stretch/>
        </p:blipFill>
        <p:spPr bwMode="auto">
          <a:xfrm>
            <a:off x="238226" y="3521800"/>
            <a:ext cx="3120339" cy="30026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47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73466-D103-4B87-A187-CE8374B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Neighborhood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 Districts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6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A31A-E00A-4AAA-926A-9B1294EA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NID</a:t>
            </a:r>
            <a:r>
              <a:rPr lang="en-US" dirty="0"/>
              <a:t> Formation Basics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FE3B64-EC4F-47D3-AE98-74EF06AAD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92435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10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C4BD-88B2-4B22-A6A8-307E065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000" dirty="0"/>
              <a:t>Neighborhood Improvement District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EB80-F3C3-4383-8B23-D49974A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1790700"/>
            <a:ext cx="4653738" cy="39579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Advantages</a:t>
            </a:r>
          </a:p>
          <a:p>
            <a:pPr marL="342900" indent="-228600"/>
            <a:r>
              <a:rPr lang="en-US" sz="1700" dirty="0"/>
              <a:t>Creates a new source of funds to repay the bonds</a:t>
            </a:r>
          </a:p>
          <a:p>
            <a:pPr marL="342900" indent="-228600"/>
            <a:r>
              <a:rPr lang="en-US" sz="1700" dirty="0"/>
              <a:t>Tax lien on properties </a:t>
            </a:r>
            <a:r>
              <a:rPr lang="en-US" sz="1700" i="1" u="sng" dirty="0"/>
              <a:t>plus</a:t>
            </a:r>
            <a:r>
              <a:rPr lang="en-US" sz="1700" dirty="0"/>
              <a:t> full faith and credit of governmental entity provides solid security, reduced risk, generally resulting in the lower interest rate</a:t>
            </a:r>
          </a:p>
          <a:p>
            <a:pPr marL="342900" indent="-342900">
              <a:buNone/>
            </a:pPr>
            <a:r>
              <a:rPr lang="en-US" sz="2400" b="1" i="1" dirty="0"/>
              <a:t>Disadvantages</a:t>
            </a:r>
          </a:p>
          <a:p>
            <a:pPr marL="342900" indent="-228600"/>
            <a:r>
              <a:rPr lang="en-US" sz="1700" dirty="0"/>
              <a:t>Only available to cities and counties</a:t>
            </a:r>
          </a:p>
          <a:p>
            <a:pPr marL="342900" indent="-228600"/>
            <a:r>
              <a:rPr lang="en-US" sz="1700" dirty="0"/>
              <a:t>20-year maturity limit</a:t>
            </a:r>
          </a:p>
          <a:p>
            <a:pPr marL="342900" indent="-228600"/>
            <a:r>
              <a:rPr lang="en-US" sz="1700" dirty="0"/>
              <a:t>Creation process may delay the financing and increase issuance costs</a:t>
            </a:r>
          </a:p>
          <a:p>
            <a:pPr marL="342900" indent="-228600"/>
            <a:r>
              <a:rPr lang="en-US" sz="1700" dirty="0"/>
              <a:t>Bonds count against Constitutional debt limit</a:t>
            </a:r>
          </a:p>
          <a:p>
            <a:pPr marL="342900" indent="-228600"/>
            <a:r>
              <a:rPr lang="en-US" sz="1700" dirty="0"/>
              <a:t>Bonds are required to be registered with the Missouri State Auditor’s Office</a:t>
            </a:r>
          </a:p>
          <a:p>
            <a:pPr marL="342900" indent="-228600"/>
            <a:r>
              <a:rPr lang="en-US" sz="1700" dirty="0"/>
              <a:t>General fund of governmental entity at risk if assessments don’t come in as expected, Debt Service Reserve Fund recommended </a:t>
            </a:r>
          </a:p>
        </p:txBody>
      </p:sp>
      <p:pic>
        <p:nvPicPr>
          <p:cNvPr id="4" name="Picture 3" descr="Image result for pros and cons">
            <a:extLst>
              <a:ext uri="{FF2B5EF4-FFF2-40B4-BE49-F238E27FC236}">
                <a16:creationId xmlns:a16="http://schemas.microsoft.com/office/drawing/2014/main" id="{0CEBE1AC-F6D3-4D47-B150-67C526C3AB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3"/>
          <a:stretch/>
        </p:blipFill>
        <p:spPr bwMode="auto">
          <a:xfrm>
            <a:off x="6143625" y="942975"/>
            <a:ext cx="2612706" cy="248602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pros and cons">
            <a:extLst>
              <a:ext uri="{FF2B5EF4-FFF2-40B4-BE49-F238E27FC236}">
                <a16:creationId xmlns:a16="http://schemas.microsoft.com/office/drawing/2014/main" id="{DE115D1B-22CA-4ABF-8E1E-A68B4B4E9E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/>
          <a:stretch/>
        </p:blipFill>
        <p:spPr bwMode="auto">
          <a:xfrm>
            <a:off x="6143626" y="3657600"/>
            <a:ext cx="2612706" cy="256031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20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73466-D103-4B87-A187-CE8374B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Lease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Financings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70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Rectangle 19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4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24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4FBF53DD-665D-4D9A-B96B-47D52B1D62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8029" y="365125"/>
            <a:ext cx="5373370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/>
              <a:t>Security for </a:t>
            </a:r>
            <a:br>
              <a:rPr lang="en-US" altLang="en-US" b="1" dirty="0"/>
            </a:br>
            <a:r>
              <a:rPr lang="en-US" altLang="en-US" b="1" dirty="0"/>
              <a:t>Lease Financings</a:t>
            </a:r>
          </a:p>
        </p:txBody>
      </p:sp>
      <p:pic>
        <p:nvPicPr>
          <p:cNvPr id="95236" name="Picture 4" descr="Image result for rental payments">
            <a:extLst>
              <a:ext uri="{FF2B5EF4-FFF2-40B4-BE49-F238E27FC236}">
                <a16:creationId xmlns:a16="http://schemas.microsoft.com/office/drawing/2014/main" id="{4AC858CB-3BDD-4590-9E2C-7F27E8CE8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r="19485"/>
          <a:stretch/>
        </p:blipFill>
        <p:spPr bwMode="auto">
          <a:xfrm>
            <a:off x="424530" y="2133600"/>
            <a:ext cx="2945079" cy="29739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2BC8-7EE7-47FA-A362-CDF98F00292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42157" y="2028825"/>
            <a:ext cx="5591928" cy="41481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sz="2600" i="1" dirty="0"/>
              <a:t>Payable from all legally available funds; Collateral is the financed property</a:t>
            </a:r>
            <a:endParaRPr lang="en-US" sz="2600" b="1" i="1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sz="1800" dirty="0"/>
              <a:t>Lease is subject to renewal each year; no obligation to make rental payments beyond current lease term</a:t>
            </a:r>
          </a:p>
          <a:p>
            <a:endParaRPr lang="en-US" sz="1800" u="sng" dirty="0"/>
          </a:p>
          <a:p>
            <a:r>
              <a:rPr lang="en-US" sz="1800" u="sng" dirty="0"/>
              <a:t>No</a:t>
            </a:r>
            <a:r>
              <a:rPr lang="en-US" sz="1800" dirty="0"/>
              <a:t> pledge of revenues</a:t>
            </a:r>
            <a:r>
              <a:rPr lang="en-US" alt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Rental payments are subject to annual appropriation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Collateral is subject to forfeiture if there is an event of default or non-appropriation</a:t>
            </a:r>
          </a:p>
          <a:p>
            <a:endParaRPr lang="en-US" sz="18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55854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2603486"/>
              </p:ext>
            </p:extLst>
          </p:nvPr>
        </p:nvGraphicFramePr>
        <p:xfrm>
          <a:off x="495299" y="1358899"/>
          <a:ext cx="8239125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4C25D0C9-D5F7-4433-82C7-9BA8A6F97E45}"/>
              </a:ext>
            </a:extLst>
          </p:cNvPr>
          <p:cNvSpPr/>
          <p:nvPr/>
        </p:nvSpPr>
        <p:spPr>
          <a:xfrm>
            <a:off x="6259958" y="4816958"/>
            <a:ext cx="908235" cy="894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Factory">
            <a:extLst>
              <a:ext uri="{FF2B5EF4-FFF2-40B4-BE49-F238E27FC236}">
                <a16:creationId xmlns:a16="http://schemas.microsoft.com/office/drawing/2014/main" id="{9AF2A81F-3278-4269-AAA5-C79F68882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0700" y="4906604"/>
            <a:ext cx="666750" cy="66675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D3E272B-AB66-46F9-8C2C-1586B619FC07}"/>
              </a:ext>
            </a:extLst>
          </p:cNvPr>
          <p:cNvSpPr/>
          <p:nvPr/>
        </p:nvSpPr>
        <p:spPr>
          <a:xfrm>
            <a:off x="1961050" y="186026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2079"/>
            <a:ext cx="8229600" cy="848995"/>
          </a:xfrm>
        </p:spPr>
        <p:txBody>
          <a:bodyPr>
            <a:noAutofit/>
          </a:bodyPr>
          <a:lstStyle/>
          <a:p>
            <a:pPr algn="ctr"/>
            <a:br>
              <a:rPr lang="en-US" b="0" cap="small" dirty="0">
                <a:latin typeface="+mn-lt"/>
              </a:rPr>
            </a:br>
            <a:r>
              <a:rPr lang="en-US" b="0" cap="small" dirty="0">
                <a:latin typeface="+mn-lt"/>
              </a:rPr>
              <a:t>Lease Financings – Basic Structure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5256555" y="2186258"/>
            <a:ext cx="41821" cy="2951374"/>
          </a:xfrm>
          <a:prstGeom prst="line">
            <a:avLst/>
          </a:prstGeom>
          <a:noFill/>
          <a:ln w="88900" cap="rnd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 rot="5400000">
            <a:off x="3789924" y="3590268"/>
            <a:ext cx="3448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small" dirty="0"/>
              <a:t>$ </a:t>
            </a:r>
            <a:r>
              <a:rPr lang="en-US" b="1" cap="small" dirty="0">
                <a:latin typeface="+mj-lt"/>
              </a:rPr>
              <a:t>Rental Payments </a:t>
            </a:r>
            <a:r>
              <a:rPr lang="en-US" b="1" cap="small" dirty="0"/>
              <a:t>$</a:t>
            </a:r>
            <a:endParaRPr lang="en-US" b="1" cap="small" dirty="0">
              <a:latin typeface="+mj-lt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017120" y="2357540"/>
            <a:ext cx="41821" cy="2951374"/>
          </a:xfrm>
          <a:prstGeom prst="line">
            <a:avLst/>
          </a:prstGeom>
          <a:noFill/>
          <a:ln w="88900" cap="rnd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2384068" y="3536503"/>
            <a:ext cx="283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dirty="0"/>
              <a:t>$ </a:t>
            </a:r>
            <a:r>
              <a:rPr lang="en-US" b="1" cap="small" dirty="0">
                <a:latin typeface="+mj-lt"/>
              </a:rPr>
              <a:t>Proceeds for the Project $</a:t>
            </a:r>
          </a:p>
        </p:txBody>
      </p:sp>
      <p:sp>
        <p:nvSpPr>
          <p:cNvPr id="30" name="Right Arrow 29"/>
          <p:cNvSpPr/>
          <p:nvPr/>
        </p:nvSpPr>
        <p:spPr>
          <a:xfrm rot="20376480" flipH="1">
            <a:off x="5325981" y="5262297"/>
            <a:ext cx="233659" cy="25474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20376480">
            <a:off x="3667011" y="2001918"/>
            <a:ext cx="243693" cy="22775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Factory">
            <a:extLst>
              <a:ext uri="{FF2B5EF4-FFF2-40B4-BE49-F238E27FC236}">
                <a16:creationId xmlns:a16="http://schemas.microsoft.com/office/drawing/2014/main" id="{6EFD8FA3-78EE-4DB8-AD2A-5ED88B861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3979" y="1984092"/>
            <a:ext cx="666750" cy="666750"/>
          </a:xfrm>
          <a:prstGeom prst="rect">
            <a:avLst/>
          </a:prstGeom>
        </p:spPr>
      </p:pic>
      <p:pic>
        <p:nvPicPr>
          <p:cNvPr id="19" name="Graphic 18" descr="Money">
            <a:extLst>
              <a:ext uri="{FF2B5EF4-FFF2-40B4-BE49-F238E27FC236}">
                <a16:creationId xmlns:a16="http://schemas.microsoft.com/office/drawing/2014/main" id="{EE7484A2-FC24-4D1C-B8D7-7F8CAAB0C9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95145">
            <a:off x="4199658" y="3306830"/>
            <a:ext cx="828675" cy="82867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7653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C4BD-88B2-4B22-A6A8-307E065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91440"/>
            <a:ext cx="4653738" cy="1670685"/>
          </a:xfrm>
        </p:spPr>
        <p:txBody>
          <a:bodyPr>
            <a:normAutofit/>
          </a:bodyPr>
          <a:lstStyle/>
          <a:p>
            <a:r>
              <a:rPr lang="en-US" sz="3500" dirty="0"/>
              <a:t>Lease Financings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EB80-F3C3-4383-8B23-D49974A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1280160"/>
            <a:ext cx="4653738" cy="4754880"/>
          </a:xfrm>
        </p:spPr>
        <p:txBody>
          <a:bodyPr>
            <a:noAutofit/>
          </a:bodyPr>
          <a:lstStyle/>
          <a:p>
            <a:pPr marL="342900" indent="-228600">
              <a:buNone/>
            </a:pPr>
            <a:r>
              <a:rPr lang="en-US" sz="2000" b="1" i="1" dirty="0"/>
              <a:t>Advantages</a:t>
            </a:r>
          </a:p>
          <a:p>
            <a:pPr marL="342900" indent="-228600"/>
            <a:r>
              <a:rPr lang="en-US" sz="1500" dirty="0"/>
              <a:t>No voter approval required</a:t>
            </a:r>
          </a:p>
          <a:p>
            <a:pPr marL="342900" indent="-228600"/>
            <a:r>
              <a:rPr lang="en-US" sz="1500" dirty="0"/>
              <a:t>No maturity limit</a:t>
            </a:r>
          </a:p>
          <a:p>
            <a:pPr marL="342900" indent="-228600"/>
            <a:r>
              <a:rPr lang="en-US" sz="1500" dirty="0"/>
              <a:t>No constitutional limitations on amount – lease financings do not reduce ability to issue </a:t>
            </a:r>
            <a:r>
              <a:rPr lang="en-US" sz="1500" dirty="0" err="1"/>
              <a:t>G.O</a:t>
            </a:r>
            <a:r>
              <a:rPr lang="en-US" sz="1500" dirty="0"/>
              <a:t>. bonds</a:t>
            </a:r>
            <a:endParaRPr lang="en-US" sz="1500" b="1" dirty="0"/>
          </a:p>
          <a:p>
            <a:pPr marL="342900" indent="-228600">
              <a:buNone/>
            </a:pPr>
            <a:r>
              <a:rPr lang="en-US" sz="2000" b="1" i="1" dirty="0"/>
              <a:t>Disadvantages</a:t>
            </a:r>
          </a:p>
          <a:p>
            <a:pPr marL="342900" indent="-228600"/>
            <a:r>
              <a:rPr lang="en-US" sz="1500" dirty="0"/>
              <a:t>Lease does not create a new source of funds to repay the obligation</a:t>
            </a:r>
          </a:p>
          <a:p>
            <a:pPr marL="342900" indent="-228600"/>
            <a:r>
              <a:rPr lang="en-US" sz="1500" dirty="0"/>
              <a:t>Rental payments are subject to annual appropriation, - interest rate is typically higher than other types of bonds</a:t>
            </a:r>
          </a:p>
          <a:p>
            <a:pPr marL="342900" indent="-228600"/>
            <a:r>
              <a:rPr lang="en-US" sz="1500" dirty="0"/>
              <a:t>Complex structure may result in higher costs of issuance</a:t>
            </a:r>
          </a:p>
          <a:p>
            <a:pPr marL="342900" indent="-228600"/>
            <a:r>
              <a:rPr lang="en-US" sz="1500" dirty="0"/>
              <a:t>Debt Service Reserve Fund may be required</a:t>
            </a:r>
          </a:p>
          <a:p>
            <a:pPr marL="342900" indent="-228600"/>
            <a:r>
              <a:rPr lang="en-US" sz="1500" dirty="0"/>
              <a:t>“Essential governmental facility” typically required as collateral to reduce the risk of non-appropriation </a:t>
            </a:r>
          </a:p>
        </p:txBody>
      </p:sp>
      <p:pic>
        <p:nvPicPr>
          <p:cNvPr id="5" name="Picture 4" descr="Image result for pros and cons">
            <a:extLst>
              <a:ext uri="{FF2B5EF4-FFF2-40B4-BE49-F238E27FC236}">
                <a16:creationId xmlns:a16="http://schemas.microsoft.com/office/drawing/2014/main" id="{DE115D1B-22CA-4ABF-8E1E-A68B4B4E9E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/>
          <a:stretch/>
        </p:blipFill>
        <p:spPr bwMode="auto">
          <a:xfrm>
            <a:off x="6017776" y="3553593"/>
            <a:ext cx="2762370" cy="266432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mage result for pros and cons">
            <a:extLst>
              <a:ext uri="{FF2B5EF4-FFF2-40B4-BE49-F238E27FC236}">
                <a16:creationId xmlns:a16="http://schemas.microsoft.com/office/drawing/2014/main" id="{0CEBE1AC-F6D3-4D47-B150-67C526C3AB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3"/>
          <a:stretch/>
        </p:blipFill>
        <p:spPr bwMode="auto">
          <a:xfrm>
            <a:off x="5996820" y="699482"/>
            <a:ext cx="2783325" cy="266432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7584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ADF5B693-A077-4A2A-97CA-905CC0939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385"/>
          <a:stretch/>
        </p:blipFill>
        <p:spPr bwMode="auto">
          <a:xfrm>
            <a:off x="1281962" y="1903618"/>
            <a:ext cx="6580076" cy="305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6990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FB592-31D8-4DF0-8D18-B0B50E98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Erick S. Creach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Shareholder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Gilmore &amp; Bell, P.C.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(314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444-4110</a:t>
            </a: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ecreach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@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gilmorebell.com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B79A0-B9EB-4284-85CC-6D84772D40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2388670"/>
            <a:ext cx="3251624" cy="1318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5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9141714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0CC7D-3036-4A44-A9DD-A9EEFB77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4892358"/>
            <a:ext cx="32485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300" b="1" kern="12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of Municipal Bonds</a:t>
            </a:r>
          </a:p>
        </p:txBody>
      </p:sp>
      <p:pic>
        <p:nvPicPr>
          <p:cNvPr id="87042" name="Picture 2" descr="Related image">
            <a:extLst>
              <a:ext uri="{FF2B5EF4-FFF2-40B4-BE49-F238E27FC236}">
                <a16:creationId xmlns:a16="http://schemas.microsoft.com/office/drawing/2014/main" id="{7D691055-5C70-47AE-8841-307950856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1197570" y="800945"/>
            <a:ext cx="6744504" cy="298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3EC052-8048-4CEE-83D4-BBCB9221D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915" y="4572457"/>
            <a:ext cx="5478085" cy="22855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General Obligation Bonds</a:t>
            </a:r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Utility Revenue Bonds</a:t>
            </a:r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Neighborhood Improvement District Bonds</a:t>
            </a:r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Lease Financings</a:t>
            </a:r>
          </a:p>
        </p:txBody>
      </p:sp>
    </p:spTree>
    <p:extLst>
      <p:ext uri="{BB962C8B-B14F-4D97-AF65-F5344CB8AC3E}">
        <p14:creationId xmlns:p14="http://schemas.microsoft.com/office/powerpoint/2010/main" val="136776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73466-D103-4B87-A187-CE8374B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Overview of 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Municipal 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092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Brief History</a:t>
            </a:r>
            <a:endParaRPr lang="en-US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08611F2-B3E7-413C-8F26-D57F3D2F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2576553"/>
            <a:ext cx="2569467" cy="17044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90636" y="1457326"/>
            <a:ext cx="5493319" cy="503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the late 1800s, municipalities have been issuing debt to raise money for capital improvements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Debt was often issued in the form of bonds to construct railroads and canals, allowing for westward expansion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experts helped investors evaluate the legality and validity of various bond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interest and confidence grew as transactions became more legally sound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Today, the municipal bond market is worth more than $3.8 Trillion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and secondary trading of bonds takes place much like stocks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A9BF3-4247-4BB8-BB13-D0345843444C}"/>
              </a:ext>
            </a:extLst>
          </p:cNvPr>
          <p:cNvCxnSpPr/>
          <p:nvPr/>
        </p:nvCxnSpPr>
        <p:spPr>
          <a:xfrm>
            <a:off x="3290691" y="1266825"/>
            <a:ext cx="53733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45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60460-F7D4-48E5-B9C7-D53D6A0E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42951"/>
            <a:ext cx="3086100" cy="496252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are Municipal Bonds Attractive to Investors?</a:t>
            </a:r>
          </a:p>
        </p:txBody>
      </p:sp>
      <p:pic>
        <p:nvPicPr>
          <p:cNvPr id="22" name="Content Placeholder 6" descr="Image result for municipal bond funny">
            <a:extLst>
              <a:ext uri="{FF2B5EF4-FFF2-40B4-BE49-F238E27FC236}">
                <a16:creationId xmlns:a16="http://schemas.microsoft.com/office/drawing/2014/main" id="{B41D4CD6-BFA8-47DB-B5C8-6320C4DDC8B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" r="-2" b="23131"/>
          <a:stretch/>
        </p:blipFill>
        <p:spPr bwMode="auto">
          <a:xfrm>
            <a:off x="4191000" y="1233960"/>
            <a:ext cx="4179888" cy="439008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513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9B1906F2-1FD2-474F-A5D9-17284A10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1046" r="8672" b="21138"/>
          <a:stretch>
            <a:fillRect/>
          </a:stretch>
        </p:blipFill>
        <p:spPr bwMode="auto">
          <a:xfrm>
            <a:off x="2003698" y="465828"/>
            <a:ext cx="5136604" cy="354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9144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24189-DBCA-4CCC-8978-1709536E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Advantage of Tax-Exempt Bonds for Investors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34D91A5-9952-452B-A4D2-E5203748B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052571"/>
            <a:ext cx="2686049" cy="22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Taxable Equivalent Yield</a:t>
            </a:r>
            <a:endParaRPr kumimoji="0" lang="en-US" altLang="en-US" sz="1500" b="0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altLang="en-US" sz="15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Example: </a:t>
            </a: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	7.81% 								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165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  <a:p>
            <a:pPr marL="787400" marR="0" lvl="1" indent="-28575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 typeface="Wingdings 3" panose="05040102010807070707" pitchFamily="18" charset="2"/>
              <a:buChar char=""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  <a:p>
            <a:pPr marL="787400" marR="0" lvl="1" indent="-28575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 typeface="Wingdings 3" panose="05040102010807070707" pitchFamily="18" charset="2"/>
              <a:buChar char=""/>
              <a:tabLst/>
              <a:defRPr/>
            </a:pP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75E8FFA-67BE-4D3F-8C71-2BC2E205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47789"/>
            <a:ext cx="2381249" cy="22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45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=                </a:t>
            </a:r>
            <a:r>
              <a:rPr kumimoji="0" lang="en-US" altLang="en-US" sz="15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Tax-Free Yield     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    100% - Tax Bracket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=	               </a:t>
            </a:r>
            <a:r>
              <a:rPr kumimoji="0" lang="en-US" altLang="en-US" sz="15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5.00%     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         100% - 34%*</a:t>
            </a: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165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  <a:p>
            <a:pPr marL="787400" marR="0" lvl="1" indent="-28575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 typeface="Wingdings 3" panose="05040102010807070707" pitchFamily="18" charset="2"/>
              <a:buChar char="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  <a:p>
            <a:pPr marL="787400" marR="0" lvl="1" indent="-28575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buSzPct val="80000"/>
              <a:buFont typeface="Wingdings 3" panose="05040102010807070707" pitchFamily="18" charset="2"/>
              <a:buChar char="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64685-9114-4558-8B9F-C45B5A0BF3BE}"/>
              </a:ext>
            </a:extLst>
          </p:cNvPr>
          <p:cNvSpPr txBox="1"/>
          <p:nvPr/>
        </p:nvSpPr>
        <p:spPr>
          <a:xfrm>
            <a:off x="2190751" y="3049502"/>
            <a:ext cx="47624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Combined federal (28%) and Missouri (6%)</a:t>
            </a:r>
          </a:p>
        </p:txBody>
      </p:sp>
    </p:spTree>
    <p:extLst>
      <p:ext uri="{BB962C8B-B14F-4D97-AF65-F5344CB8AC3E}">
        <p14:creationId xmlns:p14="http://schemas.microsoft.com/office/powerpoint/2010/main" val="274030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73466-D103-4B87-A187-CE8374B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General 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Obligation </a:t>
            </a:r>
            <a:b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1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4FBF53DD-665D-4D9A-B96B-47D52B1D62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8029" y="365125"/>
            <a:ext cx="5373370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/>
              <a:t>Security for </a:t>
            </a:r>
            <a:br>
              <a:rPr lang="en-US" altLang="en-US" b="1"/>
            </a:br>
            <a:r>
              <a:rPr lang="en-US" altLang="en-US" b="1"/>
              <a:t>General Obligation Bonds</a:t>
            </a:r>
          </a:p>
        </p:txBody>
      </p:sp>
      <p:pic>
        <p:nvPicPr>
          <p:cNvPr id="12" name="Picture 11" descr="Image result for funny municipal bonds videos">
            <a:extLst>
              <a:ext uri="{FF2B5EF4-FFF2-40B4-BE49-F238E27FC236}">
                <a16:creationId xmlns:a16="http://schemas.microsoft.com/office/drawing/2014/main" id="{635B19DA-C82C-4584-9034-89F283EC03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5" y="1914388"/>
            <a:ext cx="2569467" cy="302874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2BC8-7EE7-47FA-A362-CDF98F00292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90636" y="2022601"/>
            <a:ext cx="5596189" cy="41543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endParaRPr lang="en-US" altLang="en-US" sz="1700" dirty="0"/>
          </a:p>
          <a:p>
            <a:pPr>
              <a:buFontTx/>
              <a:buNone/>
            </a:pPr>
            <a:r>
              <a:rPr lang="en-US" altLang="en-US" sz="2650" b="1" i="1" dirty="0"/>
              <a:t>Full Faith and Credit and Taxing Power</a:t>
            </a:r>
          </a:p>
          <a:p>
            <a:pPr>
              <a:buFontTx/>
              <a:buNone/>
            </a:pPr>
            <a:endParaRPr lang="en-US" altLang="en-US" sz="1700" b="1" dirty="0"/>
          </a:p>
          <a:p>
            <a:r>
              <a:rPr lang="en-US" sz="1700" dirty="0"/>
              <a:t>Authorizes the governing body to levy </a:t>
            </a:r>
            <a:r>
              <a:rPr lang="en-US" altLang="en-US" sz="1700" dirty="0"/>
              <a:t>an annual property tax </a:t>
            </a:r>
            <a:r>
              <a:rPr lang="en-US" altLang="en-US" sz="1700" i="1" dirty="0"/>
              <a:t>(</a:t>
            </a:r>
            <a:r>
              <a:rPr lang="en-US" sz="1700" i="1" dirty="0"/>
              <a:t>in any rate or amount)</a:t>
            </a:r>
            <a:r>
              <a:rPr lang="en-US" altLang="en-US" sz="1700" i="1" dirty="0"/>
              <a:t> </a:t>
            </a:r>
            <a:r>
              <a:rPr lang="en-US" altLang="en-US" sz="1700" dirty="0"/>
              <a:t>to repay </a:t>
            </a:r>
            <a:r>
              <a:rPr lang="en-US" sz="1700" dirty="0"/>
              <a:t>the bonds</a:t>
            </a:r>
            <a:r>
              <a:rPr lang="en-US" altLang="en-US" sz="1700" dirty="0"/>
              <a:t> </a:t>
            </a:r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sz="1700" dirty="0"/>
              <a:t>May use other revenue sources (such as sales tax revenues) to pay debt service on the bonds </a:t>
            </a:r>
          </a:p>
          <a:p>
            <a:endParaRPr lang="en-US" altLang="en-US" sz="1700" dirty="0"/>
          </a:p>
          <a:p>
            <a:r>
              <a:rPr lang="en-US" altLang="en-US" sz="1700" dirty="0"/>
              <a:t>A court can require an increase in property taxes if needed to repay the bonds</a:t>
            </a:r>
          </a:p>
          <a:p>
            <a:pPr marL="0" indent="0">
              <a:buNone/>
            </a:pPr>
            <a:endParaRPr lang="en-US" altLang="en-US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EDJ IB Presentation Green">
  <a:themeElements>
    <a:clrScheme name="EDJ IB Green">
      <a:dk1>
        <a:srgbClr val="000000"/>
      </a:dk1>
      <a:lt1>
        <a:srgbClr val="FFFFFF"/>
      </a:lt1>
      <a:dk2>
        <a:srgbClr val="4E4E4E"/>
      </a:dk2>
      <a:lt2>
        <a:srgbClr val="EFE9E5"/>
      </a:lt2>
      <a:accent1>
        <a:srgbClr val="818154"/>
      </a:accent1>
      <a:accent2>
        <a:srgbClr val="9F6343"/>
      </a:accent2>
      <a:accent3>
        <a:srgbClr val="5C6F7C"/>
      </a:accent3>
      <a:accent4>
        <a:srgbClr val="BC8D2D"/>
      </a:accent4>
      <a:accent5>
        <a:srgbClr val="8A7967"/>
      </a:accent5>
      <a:accent6>
        <a:srgbClr val="675E72"/>
      </a:accent6>
      <a:hlink>
        <a:srgbClr val="5C6F7C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vestment Banking Inside">
  <a:themeElements>
    <a:clrScheme name="EDJ IB Green">
      <a:dk1>
        <a:srgbClr val="000000"/>
      </a:dk1>
      <a:lt1>
        <a:srgbClr val="FFFFFF"/>
      </a:lt1>
      <a:dk2>
        <a:srgbClr val="4E4E4E"/>
      </a:dk2>
      <a:lt2>
        <a:srgbClr val="EFE9E5"/>
      </a:lt2>
      <a:accent1>
        <a:srgbClr val="818154"/>
      </a:accent1>
      <a:accent2>
        <a:srgbClr val="9F6343"/>
      </a:accent2>
      <a:accent3>
        <a:srgbClr val="5C6F7C"/>
      </a:accent3>
      <a:accent4>
        <a:srgbClr val="BC8D2D"/>
      </a:accent4>
      <a:accent5>
        <a:srgbClr val="8A7967"/>
      </a:accent5>
      <a:accent6>
        <a:srgbClr val="675E72"/>
      </a:accent6>
      <a:hlink>
        <a:srgbClr val="5C6F7C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vestment Banking Blank">
  <a:themeElements>
    <a:clrScheme name="EDJ IB Green">
      <a:dk1>
        <a:srgbClr val="000000"/>
      </a:dk1>
      <a:lt1>
        <a:srgbClr val="FFFFFF"/>
      </a:lt1>
      <a:dk2>
        <a:srgbClr val="4E4E4E"/>
      </a:dk2>
      <a:lt2>
        <a:srgbClr val="EFE9E5"/>
      </a:lt2>
      <a:accent1>
        <a:srgbClr val="818154"/>
      </a:accent1>
      <a:accent2>
        <a:srgbClr val="9F6343"/>
      </a:accent2>
      <a:accent3>
        <a:srgbClr val="5C6F7C"/>
      </a:accent3>
      <a:accent4>
        <a:srgbClr val="BC8D2D"/>
      </a:accent4>
      <a:accent5>
        <a:srgbClr val="8A7967"/>
      </a:accent5>
      <a:accent6>
        <a:srgbClr val="675E72"/>
      </a:accent6>
      <a:hlink>
        <a:srgbClr val="5C6F7C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1069</Words>
  <Application>Microsoft Office PowerPoint</Application>
  <PresentationFormat>On-screen Show (4:3)</PresentationFormat>
  <Paragraphs>173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Tahoma</vt:lpstr>
      <vt:lpstr>Times New Roman</vt:lpstr>
      <vt:lpstr>Tw Cen MT</vt:lpstr>
      <vt:lpstr>Wingdings</vt:lpstr>
      <vt:lpstr>Wingdings 3</vt:lpstr>
      <vt:lpstr>EDJ IB Presentation Green</vt:lpstr>
      <vt:lpstr>Investment Banking Inside</vt:lpstr>
      <vt:lpstr>Investment Banking Blank</vt:lpstr>
      <vt:lpstr>Office Theme</vt:lpstr>
      <vt:lpstr>BONDS AND OTHER FINANCING TOOLS  Office Professionals’ Seminar October 29 &amp; 30, 2019  </vt:lpstr>
      <vt:lpstr>Water and Wastewater Financing Options</vt:lpstr>
      <vt:lpstr>Types of Municipal Bonds</vt:lpstr>
      <vt:lpstr>Overview of  Municipal  Bonds</vt:lpstr>
      <vt:lpstr>A Brief History</vt:lpstr>
      <vt:lpstr>Why are Municipal Bonds Attractive to Investors?</vt:lpstr>
      <vt:lpstr>Advantage of Tax-Exempt Bonds for Investors</vt:lpstr>
      <vt:lpstr>General  Obligation  Bonds</vt:lpstr>
      <vt:lpstr>Security for  General Obligation Bonds</vt:lpstr>
      <vt:lpstr>Constitutional Debt Limits</vt:lpstr>
      <vt:lpstr>Super-Majority Voter Approval Required for General Obligation Bonds</vt:lpstr>
      <vt:lpstr>General Obligation Bonds</vt:lpstr>
      <vt:lpstr>Revenue Bonds</vt:lpstr>
      <vt:lpstr>Types of Revenue Bonds</vt:lpstr>
      <vt:lpstr>Utility Revenue Bonds</vt:lpstr>
      <vt:lpstr>Security for  Utility Revenue Bonds</vt:lpstr>
      <vt:lpstr>Simple-Majority Voter Approval Required for  Utility Revenue Bonds</vt:lpstr>
      <vt:lpstr>Additional Bond Covenants</vt:lpstr>
      <vt:lpstr>Utility Revenue Bonds</vt:lpstr>
      <vt:lpstr>Neighborhood Improvement Districts</vt:lpstr>
      <vt:lpstr>NID Formation Basics</vt:lpstr>
      <vt:lpstr>Neighborhood Improvement District Bonds</vt:lpstr>
      <vt:lpstr>Lease Financings</vt:lpstr>
      <vt:lpstr>Security for  Lease Financings</vt:lpstr>
      <vt:lpstr> Lease Financings – Basic Structure</vt:lpstr>
      <vt:lpstr>Lease Financings</vt:lpstr>
      <vt:lpstr>PowerPoint Presentation</vt:lpstr>
      <vt:lpstr>Erick S. Creach Shareholder Gilmore &amp; Bell, P.C. (314) 444-4110 ecreach@gilmorebell.com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BONDS AND OTHER FINANCING TOOLS  Office Professionals’ Seminar October 29 &amp; 30, 2019</dc:title>
  <dc:creator>Creach, Erick (G&amp;B)</dc:creator>
  <cp:lastModifiedBy>Elizabeth Grove</cp:lastModifiedBy>
  <cp:revision>4</cp:revision>
  <dcterms:created xsi:type="dcterms:W3CDTF">2019-10-21T17:02:36Z</dcterms:created>
  <dcterms:modified xsi:type="dcterms:W3CDTF">2019-10-23T13:42:23Z</dcterms:modified>
</cp:coreProperties>
</file>